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845" r:id="rId1"/>
  </p:sldMasterIdLst>
  <p:notesMasterIdLst>
    <p:notesMasterId r:id="rId59"/>
  </p:notesMasterIdLst>
  <p:handoutMasterIdLst>
    <p:handoutMasterId r:id="rId60"/>
  </p:handoutMasterIdLst>
  <p:sldIdLst>
    <p:sldId id="904" r:id="rId2"/>
    <p:sldId id="1488" r:id="rId3"/>
    <p:sldId id="1576" r:id="rId4"/>
    <p:sldId id="1633" r:id="rId5"/>
    <p:sldId id="1643" r:id="rId6"/>
    <p:sldId id="1645" r:id="rId7"/>
    <p:sldId id="1646" r:id="rId8"/>
    <p:sldId id="1642" r:id="rId9"/>
    <p:sldId id="1630" r:id="rId10"/>
    <p:sldId id="1631" r:id="rId11"/>
    <p:sldId id="1665" r:id="rId12"/>
    <p:sldId id="1640" r:id="rId13"/>
    <p:sldId id="1660" r:id="rId14"/>
    <p:sldId id="1661" r:id="rId15"/>
    <p:sldId id="1657" r:id="rId16"/>
    <p:sldId id="1650" r:id="rId17"/>
    <p:sldId id="1662" r:id="rId18"/>
    <p:sldId id="1659" r:id="rId19"/>
    <p:sldId id="1664" r:id="rId20"/>
    <p:sldId id="1654" r:id="rId21"/>
    <p:sldId id="1663" r:id="rId22"/>
    <p:sldId id="1653" r:id="rId23"/>
    <p:sldId id="1658" r:id="rId24"/>
    <p:sldId id="1668" r:id="rId25"/>
    <p:sldId id="1667" r:id="rId26"/>
    <p:sldId id="1669" r:id="rId27"/>
    <p:sldId id="1679" r:id="rId28"/>
    <p:sldId id="1671" r:id="rId29"/>
    <p:sldId id="1689" r:id="rId30"/>
    <p:sldId id="1690" r:id="rId31"/>
    <p:sldId id="1670" r:id="rId32"/>
    <p:sldId id="1701" r:id="rId33"/>
    <p:sldId id="1702" r:id="rId34"/>
    <p:sldId id="1697" r:id="rId35"/>
    <p:sldId id="1681" r:id="rId36"/>
    <p:sldId id="1696" r:id="rId37"/>
    <p:sldId id="1700" r:id="rId38"/>
    <p:sldId id="1699" r:id="rId39"/>
    <p:sldId id="1698" r:id="rId40"/>
    <p:sldId id="1682" r:id="rId41"/>
    <p:sldId id="1683" r:id="rId42"/>
    <p:sldId id="1687" r:id="rId43"/>
    <p:sldId id="1684" r:id="rId44"/>
    <p:sldId id="1685" r:id="rId45"/>
    <p:sldId id="1636" r:id="rId46"/>
    <p:sldId id="1635" r:id="rId47"/>
    <p:sldId id="1634" r:id="rId48"/>
    <p:sldId id="1637" r:id="rId49"/>
    <p:sldId id="1638" r:id="rId50"/>
    <p:sldId id="1676" r:id="rId51"/>
    <p:sldId id="1677" r:id="rId52"/>
    <p:sldId id="1703" r:id="rId53"/>
    <p:sldId id="1688" r:id="rId54"/>
    <p:sldId id="1691" r:id="rId55"/>
    <p:sldId id="1692" r:id="rId56"/>
    <p:sldId id="1694" r:id="rId57"/>
    <p:sldId id="991" r:id="rId58"/>
  </p:sldIdLst>
  <p:sldSz cx="9144000" cy="6858000" type="screen4x3"/>
  <p:notesSz cx="9283700" cy="6985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Fei Fang" initials="FF" lastIdx="1" clrIdx="0">
    <p:extLst>
      <p:ext uri="{19B8F6BF-5375-455C-9EA6-DF929625EA0E}">
        <p15:presenceInfo xmlns:p15="http://schemas.microsoft.com/office/powerpoint/2012/main" userId="Fei Fang" providerId="None"/>
      </p:ext>
    </p:extLst>
  </p:cmAuthor>
  <p:cmAuthor id="2" name="Fei Fang" initials="FF [2]" lastIdx="1" clrIdx="1">
    <p:extLst>
      <p:ext uri="{19B8F6BF-5375-455C-9EA6-DF929625EA0E}">
        <p15:presenceInfo xmlns:p15="http://schemas.microsoft.com/office/powerpoint/2012/main" userId="3161bbe7667c1ab8"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00"/>
    <a:srgbClr val="900000"/>
    <a:srgbClr val="A03333"/>
    <a:srgbClr val="16EE25"/>
    <a:srgbClr val="FFD666"/>
    <a:srgbClr val="CC9500"/>
    <a:srgbClr val="F0B81F"/>
    <a:srgbClr val="E5A800"/>
    <a:srgbClr val="FFCF4C"/>
    <a:srgbClr val="CC66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6E25E649-3F16-4E02-A733-19D2CDBF48F0}">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72781" autoAdjust="0"/>
  </p:normalViewPr>
  <p:slideViewPr>
    <p:cSldViewPr snapToGrid="0">
      <p:cViewPr varScale="1">
        <p:scale>
          <a:sx n="165" d="100"/>
          <a:sy n="165" d="100"/>
        </p:scale>
        <p:origin x="1656" y="92"/>
      </p:cViewPr>
      <p:guideLst/>
    </p:cSldViewPr>
  </p:slideViewPr>
  <p:notesTextViewPr>
    <p:cViewPr>
      <p:scale>
        <a:sx n="150" d="100"/>
        <a:sy n="150" d="100"/>
      </p:scale>
      <p:origin x="0" y="0"/>
    </p:cViewPr>
  </p:notesTextViewPr>
  <p:notesViewPr>
    <p:cSldViewPr snapToGrid="0">
      <p:cViewPr varScale="1">
        <p:scale>
          <a:sx n="65" d="100"/>
          <a:sy n="65" d="100"/>
        </p:scale>
        <p:origin x="3082" y="38"/>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commentAuthors" Target="commentAuthor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handoutMaster" Target="handoutMasters/handoutMaster1.xml"/><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23340" cy="349943"/>
          </a:xfrm>
          <a:prstGeom prst="rect">
            <a:avLst/>
          </a:prstGeom>
        </p:spPr>
        <p:txBody>
          <a:bodyPr vert="horz" lIns="87927" tIns="43964" rIns="87927" bIns="43964" rtlCol="0"/>
          <a:lstStyle>
            <a:lvl1pPr algn="l">
              <a:defRPr sz="1200"/>
            </a:lvl1pPr>
          </a:lstStyle>
          <a:p>
            <a:endParaRPr lang="en-US"/>
          </a:p>
        </p:txBody>
      </p:sp>
      <p:sp>
        <p:nvSpPr>
          <p:cNvPr id="3" name="Date Placeholder 2"/>
          <p:cNvSpPr>
            <a:spLocks noGrp="1"/>
          </p:cNvSpPr>
          <p:nvPr>
            <p:ph type="dt" sz="quarter" idx="1"/>
          </p:nvPr>
        </p:nvSpPr>
        <p:spPr>
          <a:xfrm>
            <a:off x="5258347" y="0"/>
            <a:ext cx="4023340" cy="349943"/>
          </a:xfrm>
          <a:prstGeom prst="rect">
            <a:avLst/>
          </a:prstGeom>
        </p:spPr>
        <p:txBody>
          <a:bodyPr vert="horz" lIns="87927" tIns="43964" rIns="87927" bIns="43964" rtlCol="0"/>
          <a:lstStyle>
            <a:lvl1pPr algn="r">
              <a:defRPr sz="1200"/>
            </a:lvl1pPr>
          </a:lstStyle>
          <a:p>
            <a:fld id="{F42DCADA-6CB2-49A4-B6B5-E11C4E0EA625}" type="datetimeFigureOut">
              <a:rPr lang="en-US" smtClean="0"/>
              <a:t>11/20/2018</a:t>
            </a:fld>
            <a:endParaRPr lang="en-US"/>
          </a:p>
        </p:txBody>
      </p:sp>
      <p:sp>
        <p:nvSpPr>
          <p:cNvPr id="4" name="Footer Placeholder 3"/>
          <p:cNvSpPr>
            <a:spLocks noGrp="1"/>
          </p:cNvSpPr>
          <p:nvPr>
            <p:ph type="ftr" sz="quarter" idx="2"/>
          </p:nvPr>
        </p:nvSpPr>
        <p:spPr>
          <a:xfrm>
            <a:off x="0" y="6635060"/>
            <a:ext cx="4023340" cy="349942"/>
          </a:xfrm>
          <a:prstGeom prst="rect">
            <a:avLst/>
          </a:prstGeom>
        </p:spPr>
        <p:txBody>
          <a:bodyPr vert="horz" lIns="87927" tIns="43964" rIns="87927" bIns="43964" rtlCol="0" anchor="b"/>
          <a:lstStyle>
            <a:lvl1pPr algn="l">
              <a:defRPr sz="1200"/>
            </a:lvl1pPr>
          </a:lstStyle>
          <a:p>
            <a:endParaRPr lang="en-US"/>
          </a:p>
        </p:txBody>
      </p:sp>
      <p:sp>
        <p:nvSpPr>
          <p:cNvPr id="5" name="Slide Number Placeholder 4"/>
          <p:cNvSpPr>
            <a:spLocks noGrp="1"/>
          </p:cNvSpPr>
          <p:nvPr>
            <p:ph type="sldNum" sz="quarter" idx="3"/>
          </p:nvPr>
        </p:nvSpPr>
        <p:spPr>
          <a:xfrm>
            <a:off x="5258347" y="6635060"/>
            <a:ext cx="4023340" cy="349942"/>
          </a:xfrm>
          <a:prstGeom prst="rect">
            <a:avLst/>
          </a:prstGeom>
        </p:spPr>
        <p:txBody>
          <a:bodyPr vert="horz" lIns="87927" tIns="43964" rIns="87927" bIns="43964" rtlCol="0" anchor="b"/>
          <a:lstStyle>
            <a:lvl1pPr algn="r">
              <a:defRPr sz="1200"/>
            </a:lvl1pPr>
          </a:lstStyle>
          <a:p>
            <a:fld id="{1705DBDB-8179-453A-BB58-50FAA03EF092}" type="slidenum">
              <a:rPr lang="en-US" smtClean="0"/>
              <a:t>‹#›</a:t>
            </a:fld>
            <a:endParaRPr lang="en-US"/>
          </a:p>
        </p:txBody>
      </p:sp>
    </p:spTree>
    <p:extLst>
      <p:ext uri="{BB962C8B-B14F-4D97-AF65-F5344CB8AC3E}">
        <p14:creationId xmlns:p14="http://schemas.microsoft.com/office/powerpoint/2010/main" val="360785992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22937" cy="350463"/>
          </a:xfrm>
          <a:prstGeom prst="rect">
            <a:avLst/>
          </a:prstGeom>
        </p:spPr>
        <p:txBody>
          <a:bodyPr vert="horz" lIns="92948" tIns="46474" rIns="92948" bIns="46474" rtlCol="0"/>
          <a:lstStyle>
            <a:lvl1pPr algn="l">
              <a:defRPr sz="1300"/>
            </a:lvl1pPr>
          </a:lstStyle>
          <a:p>
            <a:endParaRPr lang="en-US"/>
          </a:p>
        </p:txBody>
      </p:sp>
      <p:sp>
        <p:nvSpPr>
          <p:cNvPr id="3" name="Date Placeholder 2"/>
          <p:cNvSpPr>
            <a:spLocks noGrp="1"/>
          </p:cNvSpPr>
          <p:nvPr>
            <p:ph type="dt" idx="1"/>
          </p:nvPr>
        </p:nvSpPr>
        <p:spPr>
          <a:xfrm>
            <a:off x="5258615" y="0"/>
            <a:ext cx="4022937" cy="350463"/>
          </a:xfrm>
          <a:prstGeom prst="rect">
            <a:avLst/>
          </a:prstGeom>
        </p:spPr>
        <p:txBody>
          <a:bodyPr vert="horz" lIns="92948" tIns="46474" rIns="92948" bIns="46474" rtlCol="0"/>
          <a:lstStyle>
            <a:lvl1pPr algn="r">
              <a:defRPr sz="1300"/>
            </a:lvl1pPr>
          </a:lstStyle>
          <a:p>
            <a:fld id="{FC151BD9-A8D5-42FC-8C0B-5479A9C0A3DB}" type="datetimeFigureOut">
              <a:rPr lang="en-US" smtClean="0"/>
              <a:t>11/20/2018</a:t>
            </a:fld>
            <a:endParaRPr lang="en-US"/>
          </a:p>
        </p:txBody>
      </p:sp>
      <p:sp>
        <p:nvSpPr>
          <p:cNvPr id="4" name="Slide Image Placeholder 3"/>
          <p:cNvSpPr>
            <a:spLocks noGrp="1" noRot="1" noChangeAspect="1"/>
          </p:cNvSpPr>
          <p:nvPr>
            <p:ph type="sldImg" idx="2"/>
          </p:nvPr>
        </p:nvSpPr>
        <p:spPr>
          <a:xfrm>
            <a:off x="3070225" y="873125"/>
            <a:ext cx="3143250" cy="2357438"/>
          </a:xfrm>
          <a:prstGeom prst="rect">
            <a:avLst/>
          </a:prstGeom>
          <a:noFill/>
          <a:ln w="12700">
            <a:solidFill>
              <a:prstClr val="black"/>
            </a:solidFill>
          </a:ln>
        </p:spPr>
        <p:txBody>
          <a:bodyPr vert="horz" lIns="92948" tIns="46474" rIns="92948" bIns="46474" rtlCol="0" anchor="ctr"/>
          <a:lstStyle/>
          <a:p>
            <a:endParaRPr lang="en-US"/>
          </a:p>
        </p:txBody>
      </p:sp>
      <p:sp>
        <p:nvSpPr>
          <p:cNvPr id="5" name="Notes Placeholder 4"/>
          <p:cNvSpPr>
            <a:spLocks noGrp="1"/>
          </p:cNvSpPr>
          <p:nvPr>
            <p:ph type="body" sz="quarter" idx="3"/>
          </p:nvPr>
        </p:nvSpPr>
        <p:spPr>
          <a:xfrm>
            <a:off x="928370" y="3361532"/>
            <a:ext cx="7426960" cy="2750344"/>
          </a:xfrm>
          <a:prstGeom prst="rect">
            <a:avLst/>
          </a:prstGeom>
        </p:spPr>
        <p:txBody>
          <a:bodyPr vert="horz" lIns="92948" tIns="46474" rIns="92948" bIns="4647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634539"/>
            <a:ext cx="4022937" cy="350462"/>
          </a:xfrm>
          <a:prstGeom prst="rect">
            <a:avLst/>
          </a:prstGeom>
        </p:spPr>
        <p:txBody>
          <a:bodyPr vert="horz" lIns="92948" tIns="46474" rIns="92948" bIns="46474" rtlCol="0" anchor="b"/>
          <a:lstStyle>
            <a:lvl1pPr algn="l">
              <a:defRPr sz="1300"/>
            </a:lvl1pPr>
          </a:lstStyle>
          <a:p>
            <a:endParaRPr lang="en-US"/>
          </a:p>
        </p:txBody>
      </p:sp>
      <p:sp>
        <p:nvSpPr>
          <p:cNvPr id="7" name="Slide Number Placeholder 6"/>
          <p:cNvSpPr>
            <a:spLocks noGrp="1"/>
          </p:cNvSpPr>
          <p:nvPr>
            <p:ph type="sldNum" sz="quarter" idx="5"/>
          </p:nvPr>
        </p:nvSpPr>
        <p:spPr>
          <a:xfrm>
            <a:off x="5258615" y="6634539"/>
            <a:ext cx="4022937" cy="350462"/>
          </a:xfrm>
          <a:prstGeom prst="rect">
            <a:avLst/>
          </a:prstGeom>
        </p:spPr>
        <p:txBody>
          <a:bodyPr vert="horz" lIns="92948" tIns="46474" rIns="92948" bIns="46474" rtlCol="0" anchor="b"/>
          <a:lstStyle>
            <a:lvl1pPr algn="r">
              <a:defRPr sz="1300"/>
            </a:lvl1pPr>
          </a:lstStyle>
          <a:p>
            <a:fld id="{E6517F1F-6505-40F0-B92A-0D136955C762}" type="slidenum">
              <a:rPr lang="en-US" smtClean="0"/>
              <a:t>‹#›</a:t>
            </a:fld>
            <a:endParaRPr lang="en-US"/>
          </a:p>
        </p:txBody>
      </p:sp>
    </p:spTree>
    <p:extLst>
      <p:ext uri="{BB962C8B-B14F-4D97-AF65-F5344CB8AC3E}">
        <p14:creationId xmlns:p14="http://schemas.microsoft.com/office/powerpoint/2010/main" val="11321701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6517F1F-6505-40F0-B92A-0D136955C762}" type="slidenum">
              <a:rPr lang="en-US" smtClean="0"/>
              <a:t>1</a:t>
            </a:fld>
            <a:endParaRPr lang="en-US"/>
          </a:p>
        </p:txBody>
      </p:sp>
    </p:spTree>
    <p:extLst>
      <p:ext uri="{BB962C8B-B14F-4D97-AF65-F5344CB8AC3E}">
        <p14:creationId xmlns:p14="http://schemas.microsoft.com/office/powerpoint/2010/main" val="29704559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6517F1F-6505-40F0-B92A-0D136955C762}" type="slidenum">
              <a:rPr lang="en-US" smtClean="0"/>
              <a:t>3</a:t>
            </a:fld>
            <a:endParaRPr lang="en-US"/>
          </a:p>
        </p:txBody>
      </p:sp>
    </p:spTree>
    <p:extLst>
      <p:ext uri="{BB962C8B-B14F-4D97-AF65-F5344CB8AC3E}">
        <p14:creationId xmlns:p14="http://schemas.microsoft.com/office/powerpoint/2010/main" val="33626201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6517F1F-6505-40F0-B92A-0D136955C762}" type="slidenum">
              <a:rPr lang="en-US" smtClean="0"/>
              <a:t>57</a:t>
            </a:fld>
            <a:endParaRPr lang="en-US"/>
          </a:p>
        </p:txBody>
      </p:sp>
    </p:spTree>
    <p:extLst>
      <p:ext uri="{BB962C8B-B14F-4D97-AF65-F5344CB8AC3E}">
        <p14:creationId xmlns:p14="http://schemas.microsoft.com/office/powerpoint/2010/main" val="41460323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858317" y="1216152"/>
            <a:ext cx="7585862" cy="990600"/>
          </a:xfrm>
        </p:spPr>
        <p:txBody>
          <a:bodyPr anchor="ctr" anchorCtr="0"/>
          <a:lstStyle>
            <a:lvl1pPr algn="ctr">
              <a:lnSpc>
                <a:spcPct val="150000"/>
              </a:lnSpc>
              <a:defRPr sz="3200" b="0">
                <a:solidFill>
                  <a:schemeClr val="accent1"/>
                </a:solidFill>
              </a:defRPr>
            </a:lvl1pPr>
          </a:lstStyle>
          <a:p>
            <a:r>
              <a:rPr kumimoji="0" lang="en-US" dirty="0"/>
              <a:t>Click to edit Master title style</a:t>
            </a:r>
          </a:p>
        </p:txBody>
      </p:sp>
      <p:sp>
        <p:nvSpPr>
          <p:cNvPr id="9" name="Subtitle 8"/>
          <p:cNvSpPr>
            <a:spLocks noGrp="1"/>
          </p:cNvSpPr>
          <p:nvPr>
            <p:ph type="subTitle" idx="1"/>
          </p:nvPr>
        </p:nvSpPr>
        <p:spPr>
          <a:xfrm>
            <a:off x="1259433" y="4176793"/>
            <a:ext cx="6806793" cy="1565329"/>
          </a:xfrm>
        </p:spPr>
        <p:txBody>
          <a:bodyPr anchor="ctr">
            <a:normAutofit/>
          </a:bodyPr>
          <a:lstStyle>
            <a:lvl1pPr marL="0" indent="0" algn="ctr">
              <a:buNone/>
              <a:defRPr sz="2400">
                <a:solidFill>
                  <a:schemeClr val="tx1"/>
                </a:solidFill>
                <a:latin typeface="+mn-lt"/>
                <a:ea typeface="+mj-ea"/>
                <a:cs typeface="+mj-cs"/>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dirty="0"/>
              <a:t>Click to edit Master subtitle style</a:t>
            </a:r>
          </a:p>
        </p:txBody>
      </p:sp>
      <p:sp>
        <p:nvSpPr>
          <p:cNvPr id="5" name="Shape 70"/>
          <p:cNvSpPr/>
          <p:nvPr userDrawn="1"/>
        </p:nvSpPr>
        <p:spPr>
          <a:xfrm>
            <a:off x="-9737" y="3309395"/>
            <a:ext cx="9154639" cy="53565"/>
          </a:xfrm>
          <a:prstGeom prst="rect">
            <a:avLst/>
          </a:prstGeom>
          <a:solidFill>
            <a:srgbClr val="FFC000"/>
          </a:solidFill>
          <a:ln w="12700">
            <a:miter lim="400000"/>
          </a:ln>
        </p:spPr>
        <p:txBody>
          <a:bodyPr lIns="0" tIns="0" rIns="0" bIns="0" anchor="ctr"/>
          <a:lstStyle/>
          <a:p>
            <a:pPr lvl="0">
              <a:defRPr sz="2400">
                <a:solidFill>
                  <a:srgbClr val="FFFFFF"/>
                </a:solidFill>
              </a:defRPr>
            </a:pPr>
            <a:endParaRPr sz="2646"/>
          </a:p>
        </p:txBody>
      </p:sp>
      <p:sp>
        <p:nvSpPr>
          <p:cNvPr id="6" name="Rectangle 5"/>
          <p:cNvSpPr>
            <a:spLocks noChangeArrowheads="1"/>
          </p:cNvSpPr>
          <p:nvPr userDrawn="1"/>
        </p:nvSpPr>
        <p:spPr bwMode="auto">
          <a:xfrm>
            <a:off x="0" y="3182111"/>
            <a:ext cx="9144903" cy="117330"/>
          </a:xfrm>
          <a:prstGeom prst="rect">
            <a:avLst/>
          </a:prstGeom>
          <a:solidFill>
            <a:schemeClr val="accent1"/>
          </a:solidFill>
          <a:ln w="12700">
            <a:solidFill>
              <a:schemeClr val="accent1"/>
            </a:solidFill>
            <a:miter lim="800000"/>
            <a:headEnd/>
            <a:tailEnd/>
          </a:ln>
          <a:effectLst/>
        </p:spPr>
        <p:txBody>
          <a:bodyPr wrap="none" lIns="91392" tIns="45696" rIns="91392" bIns="45696" anchor="ctr"/>
          <a:lstStyle/>
          <a:p>
            <a:endParaRPr lang="en-US" sz="2200">
              <a:solidFill>
                <a:schemeClr val="accent1"/>
              </a:solidFill>
            </a:endParaRPr>
          </a:p>
        </p:txBody>
      </p:sp>
    </p:spTree>
    <p:extLst>
      <p:ext uri="{BB962C8B-B14F-4D97-AF65-F5344CB8AC3E}">
        <p14:creationId xmlns:p14="http://schemas.microsoft.com/office/powerpoint/2010/main" val="16276296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dirty="0"/>
              <a:t>Click to edit Master title style</a:t>
            </a:r>
          </a:p>
        </p:txBody>
      </p:sp>
      <p:sp>
        <p:nvSpPr>
          <p:cNvPr id="8" name="Content Placeholder 7"/>
          <p:cNvSpPr>
            <a:spLocks noGrp="1"/>
          </p:cNvSpPr>
          <p:nvPr>
            <p:ph sz="quarter" idx="1"/>
          </p:nvPr>
        </p:nvSpPr>
        <p:spPr>
          <a:xfrm>
            <a:off x="457200" y="1219200"/>
            <a:ext cx="8229600" cy="4937760"/>
          </a:xfrm>
        </p:spPr>
        <p:txBody>
          <a:bodyPr/>
          <a:lstStyle>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10" name="Date Placeholder 9"/>
          <p:cNvSpPr>
            <a:spLocks noGrp="1"/>
          </p:cNvSpPr>
          <p:nvPr>
            <p:ph type="dt" sz="half" idx="10"/>
          </p:nvPr>
        </p:nvSpPr>
        <p:spPr/>
        <p:txBody>
          <a:bodyPr/>
          <a:lstStyle/>
          <a:p>
            <a:fld id="{25DF680D-2C67-4C95-A53E-F5B5FCCE787F}" type="datetime1">
              <a:rPr lang="en-US" smtClean="0"/>
              <a:t>11/20/2018</a:t>
            </a:fld>
            <a:endParaRPr lang="en-US" dirty="0"/>
          </a:p>
        </p:txBody>
      </p:sp>
      <p:sp>
        <p:nvSpPr>
          <p:cNvPr id="11" name="Footer Placeholder 10"/>
          <p:cNvSpPr>
            <a:spLocks noGrp="1"/>
          </p:cNvSpPr>
          <p:nvPr>
            <p:ph type="ftr" sz="quarter" idx="11"/>
          </p:nvPr>
        </p:nvSpPr>
        <p:spPr/>
        <p:txBody>
          <a:bodyPr/>
          <a:lstStyle/>
          <a:p>
            <a:r>
              <a:rPr lang="en-US"/>
              <a:t>Fei Fang</a:t>
            </a:r>
            <a:endParaRPr lang="en-US" dirty="0"/>
          </a:p>
        </p:txBody>
      </p:sp>
      <p:sp>
        <p:nvSpPr>
          <p:cNvPr id="12" name="Slide Number Placeholder 11"/>
          <p:cNvSpPr>
            <a:spLocks noGrp="1"/>
          </p:cNvSpPr>
          <p:nvPr>
            <p:ph type="sldNum" sz="quarter" idx="12"/>
          </p:nvPr>
        </p:nvSpPr>
        <p:spPr/>
        <p:txBody>
          <a:bodyPr/>
          <a:lstStyle/>
          <a:p>
            <a:fld id="{A3B20E47-2A4C-4221-B6B9-A2AC2F1C1077}" type="slidenum">
              <a:rPr lang="en-US" smtClean="0"/>
              <a:pPr/>
              <a:t>‹#›</a:t>
            </a:fld>
            <a:endParaRPr lang="en-US" dirty="0"/>
          </a:p>
        </p:txBody>
      </p:sp>
    </p:spTree>
    <p:extLst>
      <p:ext uri="{BB962C8B-B14F-4D97-AF65-F5344CB8AC3E}">
        <p14:creationId xmlns:p14="http://schemas.microsoft.com/office/powerpoint/2010/main" val="38408505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_FIgur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9" name="Date Placeholder 8"/>
          <p:cNvSpPr>
            <a:spLocks noGrp="1"/>
          </p:cNvSpPr>
          <p:nvPr>
            <p:ph type="dt" sz="half" idx="10"/>
          </p:nvPr>
        </p:nvSpPr>
        <p:spPr/>
        <p:txBody>
          <a:bodyPr/>
          <a:lstStyle/>
          <a:p>
            <a:fld id="{EB36123A-7BEE-45D6-98E4-96615EA46E29}" type="datetime1">
              <a:rPr lang="en-US" smtClean="0"/>
              <a:t>11/20/2018</a:t>
            </a:fld>
            <a:endParaRPr lang="en-US" dirty="0"/>
          </a:p>
        </p:txBody>
      </p:sp>
      <p:sp>
        <p:nvSpPr>
          <p:cNvPr id="10" name="Footer Placeholder 9"/>
          <p:cNvSpPr>
            <a:spLocks noGrp="1"/>
          </p:cNvSpPr>
          <p:nvPr>
            <p:ph type="ftr" sz="quarter" idx="11"/>
          </p:nvPr>
        </p:nvSpPr>
        <p:spPr/>
        <p:txBody>
          <a:bodyPr/>
          <a:lstStyle/>
          <a:p>
            <a:r>
              <a:rPr lang="en-US"/>
              <a:t>Fei Fang</a:t>
            </a:r>
            <a:endParaRPr lang="en-US" dirty="0"/>
          </a:p>
        </p:txBody>
      </p:sp>
      <p:sp>
        <p:nvSpPr>
          <p:cNvPr id="11" name="Slide Number Placeholder 10"/>
          <p:cNvSpPr>
            <a:spLocks noGrp="1"/>
          </p:cNvSpPr>
          <p:nvPr>
            <p:ph type="sldNum" sz="quarter" idx="12"/>
          </p:nvPr>
        </p:nvSpPr>
        <p:spPr/>
        <p:txBody>
          <a:bodyPr/>
          <a:lstStyle/>
          <a:p>
            <a:fld id="{A3B20E47-2A4C-4221-B6B9-A2AC2F1C1077}" type="slidenum">
              <a:rPr lang="en-US" smtClean="0"/>
              <a:pPr/>
              <a:t>‹#›</a:t>
            </a:fld>
            <a:endParaRPr lang="en-US" dirty="0"/>
          </a:p>
        </p:txBody>
      </p:sp>
    </p:spTree>
    <p:extLst>
      <p:ext uri="{BB962C8B-B14F-4D97-AF65-F5344CB8AC3E}">
        <p14:creationId xmlns:p14="http://schemas.microsoft.com/office/powerpoint/2010/main" val="9879588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 name="Shape 68"/>
          <p:cNvSpPr/>
          <p:nvPr userDrawn="1"/>
        </p:nvSpPr>
        <p:spPr>
          <a:xfrm>
            <a:off x="0" y="0"/>
            <a:ext cx="9144000" cy="1096492"/>
          </a:xfrm>
          <a:prstGeom prst="rect">
            <a:avLst/>
          </a:prstGeom>
          <a:solidFill>
            <a:schemeClr val="bg1">
              <a:lumMod val="85000"/>
            </a:schemeClr>
          </a:solidFill>
          <a:ln w="12700">
            <a:miter lim="400000"/>
          </a:ln>
        </p:spPr>
        <p:txBody>
          <a:bodyPr lIns="0" tIns="0" rIns="0" bIns="0" anchor="ctr"/>
          <a:lstStyle/>
          <a:p>
            <a:pPr lvl="0">
              <a:defRPr sz="2400">
                <a:solidFill>
                  <a:srgbClr val="FFFFFF"/>
                </a:solidFill>
              </a:defRPr>
            </a:pPr>
            <a:endParaRPr dirty="0"/>
          </a:p>
        </p:txBody>
      </p:sp>
      <p:sp>
        <p:nvSpPr>
          <p:cNvPr id="22" name="Title Placeholder 21"/>
          <p:cNvSpPr>
            <a:spLocks noGrp="1"/>
          </p:cNvSpPr>
          <p:nvPr>
            <p:ph type="title"/>
          </p:nvPr>
        </p:nvSpPr>
        <p:spPr>
          <a:xfrm>
            <a:off x="457200" y="152400"/>
            <a:ext cx="8229600" cy="766953"/>
          </a:xfrm>
          <a:prstGeom prst="rect">
            <a:avLst/>
          </a:prstGeom>
        </p:spPr>
        <p:txBody>
          <a:bodyPr vert="horz" anchor="b" anchorCtr="0">
            <a:normAutofit/>
          </a:bodyPr>
          <a:lstStyle/>
          <a:p>
            <a:r>
              <a:rPr kumimoji="0" lang="en-US" dirty="0"/>
              <a:t>Click to edit Master title style</a:t>
            </a:r>
          </a:p>
        </p:txBody>
      </p:sp>
      <p:sp>
        <p:nvSpPr>
          <p:cNvPr id="13" name="Text Placeholder 12"/>
          <p:cNvSpPr>
            <a:spLocks noGrp="1"/>
          </p:cNvSpPr>
          <p:nvPr>
            <p:ph type="body" idx="1"/>
          </p:nvPr>
        </p:nvSpPr>
        <p:spPr>
          <a:xfrm>
            <a:off x="457200" y="1219200"/>
            <a:ext cx="8229600" cy="4910328"/>
          </a:xfrm>
          <a:prstGeom prst="rect">
            <a:avLst/>
          </a:prstGeom>
        </p:spPr>
        <p:txBody>
          <a:bodyPr vert="horz">
            <a:normAutofit/>
          </a:bodyPr>
          <a:lstStyle/>
          <a:p>
            <a:pPr lvl="0" eaLnBrk="1" latinLnBrk="0" hangingPunct="1"/>
            <a:r>
              <a:rPr kumimoji="0" lang="en-US" dirty="0"/>
              <a:t>Click to edit Master text styles</a:t>
            </a:r>
          </a:p>
          <a:p>
            <a:pPr lvl="1" eaLnBrk="1" latinLnBrk="0" hangingPunct="1"/>
            <a:r>
              <a:rPr kumimoji="0" lang="en-US" dirty="0"/>
              <a:t>Second level</a:t>
            </a:r>
          </a:p>
          <a:p>
            <a:pPr lvl="2" eaLnBrk="1" latinLnBrk="0" hangingPunct="1"/>
            <a:r>
              <a:rPr kumimoji="0" lang="en-US" dirty="0"/>
              <a:t>Third level</a:t>
            </a:r>
          </a:p>
          <a:p>
            <a:pPr lvl="3" eaLnBrk="1" latinLnBrk="0" hangingPunct="1"/>
            <a:r>
              <a:rPr kumimoji="0" lang="en-US" dirty="0"/>
              <a:t>Fourth level</a:t>
            </a:r>
          </a:p>
          <a:p>
            <a:pPr lvl="4" eaLnBrk="1" latinLnBrk="0" hangingPunct="1"/>
            <a:r>
              <a:rPr kumimoji="0" lang="en-US" dirty="0"/>
              <a:t>Fifth level</a:t>
            </a:r>
          </a:p>
        </p:txBody>
      </p:sp>
      <p:sp>
        <p:nvSpPr>
          <p:cNvPr id="14" name="Date Placeholder 13"/>
          <p:cNvSpPr>
            <a:spLocks noGrp="1"/>
          </p:cNvSpPr>
          <p:nvPr>
            <p:ph type="dt" sz="half" idx="2"/>
          </p:nvPr>
        </p:nvSpPr>
        <p:spPr>
          <a:xfrm>
            <a:off x="7343192" y="6356350"/>
            <a:ext cx="1346656" cy="365760"/>
          </a:xfrm>
          <a:prstGeom prst="rect">
            <a:avLst/>
          </a:prstGeom>
        </p:spPr>
        <p:txBody>
          <a:bodyPr vert="horz"/>
          <a:lstStyle>
            <a:lvl1pPr algn="r" eaLnBrk="1" latinLnBrk="0" hangingPunct="1">
              <a:defRPr kumimoji="0" sz="1400">
                <a:solidFill>
                  <a:schemeClr val="tx2"/>
                </a:solidFill>
              </a:defRPr>
            </a:lvl1pPr>
          </a:lstStyle>
          <a:p>
            <a:fld id="{3760176F-149E-43B7-B695-28E73B44851A}" type="datetime1">
              <a:rPr lang="en-US" smtClean="0"/>
              <a:t>11/20/2018</a:t>
            </a:fld>
            <a:endParaRPr lang="en-US" dirty="0"/>
          </a:p>
        </p:txBody>
      </p:sp>
      <p:sp>
        <p:nvSpPr>
          <p:cNvPr id="3" name="Footer Placeholder 2"/>
          <p:cNvSpPr>
            <a:spLocks noGrp="1"/>
          </p:cNvSpPr>
          <p:nvPr>
            <p:ph type="ftr" sz="quarter" idx="3"/>
          </p:nvPr>
        </p:nvSpPr>
        <p:spPr>
          <a:xfrm>
            <a:off x="1427584" y="6356350"/>
            <a:ext cx="5912560" cy="365760"/>
          </a:xfrm>
          <a:prstGeom prst="rect">
            <a:avLst/>
          </a:prstGeom>
        </p:spPr>
        <p:txBody>
          <a:bodyPr vert="horz"/>
          <a:lstStyle>
            <a:lvl1pPr algn="ctr" eaLnBrk="1" latinLnBrk="0" hangingPunct="1">
              <a:defRPr kumimoji="0" sz="1400">
                <a:solidFill>
                  <a:schemeClr val="tx2"/>
                </a:solidFill>
              </a:defRPr>
            </a:lvl1pPr>
          </a:lstStyle>
          <a:p>
            <a:r>
              <a:rPr lang="en-US"/>
              <a:t>Fei Fang</a:t>
            </a:r>
            <a:endParaRPr lang="en-US" dirty="0"/>
          </a:p>
        </p:txBody>
      </p:sp>
      <p:sp>
        <p:nvSpPr>
          <p:cNvPr id="23" name="Slide Number Placeholder 22"/>
          <p:cNvSpPr>
            <a:spLocks noGrp="1"/>
          </p:cNvSpPr>
          <p:nvPr>
            <p:ph type="sldNum" sz="quarter" idx="4"/>
          </p:nvPr>
        </p:nvSpPr>
        <p:spPr>
          <a:xfrm>
            <a:off x="612648" y="6356350"/>
            <a:ext cx="814936" cy="365760"/>
          </a:xfrm>
          <a:prstGeom prst="rect">
            <a:avLst/>
          </a:prstGeom>
        </p:spPr>
        <p:txBody>
          <a:bodyPr vert="horz"/>
          <a:lstStyle>
            <a:lvl1pPr algn="l" eaLnBrk="1" latinLnBrk="0" hangingPunct="1">
              <a:defRPr kumimoji="0" sz="1400">
                <a:solidFill>
                  <a:schemeClr val="tx2"/>
                </a:solidFill>
              </a:defRPr>
            </a:lvl1pPr>
          </a:lstStyle>
          <a:p>
            <a:fld id="{A3B20E47-2A4C-4221-B6B9-A2AC2F1C1077}" type="slidenum">
              <a:rPr lang="en-US" smtClean="0"/>
              <a:pPr/>
              <a:t>‹#›</a:t>
            </a:fld>
            <a:endParaRPr lang="en-US" dirty="0"/>
          </a:p>
        </p:txBody>
      </p:sp>
      <p:sp>
        <p:nvSpPr>
          <p:cNvPr id="28" name="Straight Connector 27"/>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10" name="Isosceles Triangle 9"/>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Shape 70"/>
          <p:cNvSpPr/>
          <p:nvPr userDrawn="1"/>
        </p:nvSpPr>
        <p:spPr>
          <a:xfrm>
            <a:off x="0" y="1095009"/>
            <a:ext cx="9144000" cy="45719"/>
          </a:xfrm>
          <a:prstGeom prst="rect">
            <a:avLst/>
          </a:prstGeom>
          <a:solidFill>
            <a:srgbClr val="FFC000"/>
          </a:solidFill>
          <a:ln w="12700">
            <a:miter lim="400000"/>
          </a:ln>
        </p:spPr>
        <p:txBody>
          <a:bodyPr lIns="0" tIns="0" rIns="0" bIns="0" anchor="ctr"/>
          <a:lstStyle/>
          <a:p>
            <a:pPr lvl="0">
              <a:defRPr sz="2400">
                <a:solidFill>
                  <a:srgbClr val="FFFFFF"/>
                </a:solidFill>
              </a:defRPr>
            </a:pPr>
            <a:endParaRPr/>
          </a:p>
        </p:txBody>
      </p:sp>
    </p:spTree>
    <p:extLst>
      <p:ext uri="{BB962C8B-B14F-4D97-AF65-F5344CB8AC3E}">
        <p14:creationId xmlns:p14="http://schemas.microsoft.com/office/powerpoint/2010/main" val="755272676"/>
      </p:ext>
    </p:extLst>
  </p:cSld>
  <p:clrMap bg1="lt1" tx1="dk1" bg2="lt2" tx2="dk2" accent1="accent1" accent2="accent2" accent3="accent3" accent4="accent4" accent5="accent5" accent6="accent6" hlink="hlink" folHlink="folHlink"/>
  <p:sldLayoutIdLst>
    <p:sldLayoutId id="2147483846" r:id="rId1"/>
    <p:sldLayoutId id="2147483847" r:id="rId2"/>
    <p:sldLayoutId id="2147483848" r:id="rId3"/>
  </p:sldLayoutIdLst>
  <p:hf hdr="0"/>
  <p:txStyles>
    <p:titleStyle>
      <a:lvl1pPr algn="l" rtl="0" eaLnBrk="1" latinLnBrk="0" hangingPunct="1">
        <a:spcBef>
          <a:spcPct val="0"/>
        </a:spcBef>
        <a:buNone/>
        <a:defRPr kumimoji="0" sz="2800" kern="1200">
          <a:solidFill>
            <a:schemeClr val="accent1"/>
          </a:solidFill>
          <a:latin typeface="+mn-lt"/>
          <a:ea typeface="+mj-ea"/>
          <a:cs typeface="Arial" panose="020B0604020202020204" pitchFamily="34" charset="0"/>
        </a:defRPr>
      </a:lvl1pPr>
    </p:titleStyle>
    <p:bodyStyle>
      <a:lvl1pPr marL="274320" indent="-274320" algn="l" rtl="0" eaLnBrk="1" latinLnBrk="0" hangingPunct="1">
        <a:spcBef>
          <a:spcPts val="600"/>
        </a:spcBef>
        <a:buClr>
          <a:schemeClr val="accent1"/>
        </a:buClr>
        <a:buSzPct val="76000"/>
        <a:buFont typeface="Wingdings 3"/>
        <a:buChar char=""/>
        <a:defRPr kumimoji="0" sz="2800" kern="1200">
          <a:solidFill>
            <a:schemeClr val="tx1"/>
          </a:solidFill>
          <a:latin typeface="+mn-lt"/>
          <a:ea typeface="+mn-ea"/>
          <a:cs typeface="+mn-cs"/>
        </a:defRPr>
      </a:lvl1pPr>
      <a:lvl2pPr marL="548640" indent="-274320" algn="l" rtl="0" eaLnBrk="1" latinLnBrk="0" hangingPunct="1">
        <a:spcBef>
          <a:spcPts val="500"/>
        </a:spcBef>
        <a:buClr>
          <a:schemeClr val="accent2"/>
        </a:buClr>
        <a:buSzPct val="76000"/>
        <a:buFont typeface="Wingdings 3"/>
        <a:buChar char=""/>
        <a:defRPr kumimoji="0" sz="2400" kern="1200">
          <a:solidFill>
            <a:schemeClr val="tx2"/>
          </a:solidFill>
          <a:latin typeface="+mn-lt"/>
          <a:ea typeface="+mn-ea"/>
          <a:cs typeface="+mn-cs"/>
        </a:defRPr>
      </a:lvl2pPr>
      <a:lvl3pPr marL="822960" indent="-228600" algn="l" rtl="0" eaLnBrk="1" latinLnBrk="0" hangingPunct="1">
        <a:spcBef>
          <a:spcPts val="500"/>
        </a:spcBef>
        <a:buClr>
          <a:schemeClr val="bg1">
            <a:shade val="50000"/>
          </a:schemeClr>
        </a:buClr>
        <a:buSzPct val="76000"/>
        <a:buFont typeface="Wingdings 3"/>
        <a:buChar char=""/>
        <a:defRPr kumimoji="0" sz="2000" kern="1200">
          <a:solidFill>
            <a:schemeClr val="tx1"/>
          </a:solidFill>
          <a:latin typeface="+mn-lt"/>
          <a:ea typeface="+mn-ea"/>
          <a:cs typeface="+mn-cs"/>
        </a:defRPr>
      </a:lvl3pPr>
      <a:lvl4pPr marL="1097280" indent="-228600" algn="l" rtl="0" eaLnBrk="1" latinLnBrk="0" hangingPunct="1">
        <a:spcBef>
          <a:spcPts val="400"/>
        </a:spcBef>
        <a:buClr>
          <a:schemeClr val="accent2">
            <a:shade val="75000"/>
          </a:schemeClr>
        </a:buClr>
        <a:buSzPct val="70000"/>
        <a:buFont typeface="Wingdings"/>
        <a:buChar char=""/>
        <a:defRPr kumimoji="0" sz="1800" kern="1200">
          <a:solidFill>
            <a:schemeClr val="tx1"/>
          </a:solidFill>
          <a:latin typeface="+mn-lt"/>
          <a:ea typeface="+mn-ea"/>
          <a:cs typeface="+mn-cs"/>
        </a:defRPr>
      </a:lvl4pPr>
      <a:lvl5pPr marL="1371600" indent="-228600" algn="l" rtl="0" eaLnBrk="1" latinLnBrk="0" hangingPunct="1">
        <a:spcBef>
          <a:spcPts val="300"/>
        </a:spcBef>
        <a:buClr>
          <a:schemeClr val="accent2"/>
        </a:buClr>
        <a:buSzPct val="70000"/>
        <a:buFont typeface="Wingdings"/>
        <a:buChar char=""/>
        <a:defRPr kumimoji="0" sz="1600" kern="1200">
          <a:solidFill>
            <a:schemeClr val="tx1"/>
          </a:solidFill>
          <a:latin typeface="+mn-lt"/>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feifang@cmu.edu"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hyperlink" Target="https://www.youtube.com/watch?v=SUbqykXVx0A" TargetMode="Externa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s://www.nature.com/articles/nature16961.pdf" TargetMode="External"/><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hyperlink" Target="https://deepmind.com/blog/alphago-zero-learning-scratch/" TargetMode="External"/><Relationship Id="rId5" Type="http://schemas.openxmlformats.org/officeDocument/2006/relationships/image" Target="../media/image22.gif"/><Relationship Id="rId4" Type="http://schemas.openxmlformats.org/officeDocument/2006/relationships/hyperlink" Target="http://www.nature.com/articles/nature24270.pdf"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4.png"/><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420.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20.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0.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40.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440.png"/><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39.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image" Target="../media/image57.png"/><Relationship Id="rId18" Type="http://schemas.openxmlformats.org/officeDocument/2006/relationships/image" Target="../media/image62.png"/><Relationship Id="rId3" Type="http://schemas.openxmlformats.org/officeDocument/2006/relationships/image" Target="../media/image32.png"/><Relationship Id="rId7" Type="http://schemas.openxmlformats.org/officeDocument/2006/relationships/image" Target="../media/image51.png"/><Relationship Id="rId12" Type="http://schemas.openxmlformats.org/officeDocument/2006/relationships/image" Target="../media/image56.png"/><Relationship Id="rId17" Type="http://schemas.openxmlformats.org/officeDocument/2006/relationships/image" Target="../media/image61.png"/><Relationship Id="rId2" Type="http://schemas.openxmlformats.org/officeDocument/2006/relationships/image" Target="../media/image440.png"/><Relationship Id="rId16" Type="http://schemas.openxmlformats.org/officeDocument/2006/relationships/image" Target="../media/image60.png"/><Relationship Id="rId20" Type="http://schemas.openxmlformats.org/officeDocument/2006/relationships/image" Target="../media/image47.png"/><Relationship Id="rId1" Type="http://schemas.openxmlformats.org/officeDocument/2006/relationships/slideLayout" Target="../slideLayouts/slideLayout2.xml"/><Relationship Id="rId6" Type="http://schemas.openxmlformats.org/officeDocument/2006/relationships/image" Target="../media/image50.png"/><Relationship Id="rId11" Type="http://schemas.openxmlformats.org/officeDocument/2006/relationships/image" Target="../media/image55.png"/><Relationship Id="rId5" Type="http://schemas.openxmlformats.org/officeDocument/2006/relationships/image" Target="../media/image49.png"/><Relationship Id="rId15" Type="http://schemas.openxmlformats.org/officeDocument/2006/relationships/image" Target="../media/image59.png"/><Relationship Id="rId10" Type="http://schemas.openxmlformats.org/officeDocument/2006/relationships/image" Target="../media/image54.png"/><Relationship Id="rId19" Type="http://schemas.openxmlformats.org/officeDocument/2006/relationships/image" Target="../media/image63.png"/><Relationship Id="rId4" Type="http://schemas.openxmlformats.org/officeDocument/2006/relationships/image" Target="../media/image48.png"/><Relationship Id="rId9" Type="http://schemas.openxmlformats.org/officeDocument/2006/relationships/image" Target="../media/image53.png"/><Relationship Id="rId14" Type="http://schemas.openxmlformats.org/officeDocument/2006/relationships/image" Target="../media/image58.png"/></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jpeg"/></Relationships>
</file>

<file path=ppt/slides/_rels/slide4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41.png"/><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4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60.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jpeg"/><Relationship Id="rId2" Type="http://schemas.openxmlformats.org/officeDocument/2006/relationships/image" Target="../media/image7.jpeg"/><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g"/></Relationships>
</file>

<file path=ppt/slides/_rels/slide50.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p:txBody>
          <a:bodyPr>
            <a:noAutofit/>
          </a:bodyPr>
          <a:lstStyle/>
          <a:p>
            <a:r>
              <a:rPr lang="en-US" sz="2400" dirty="0"/>
              <a:t>Artificial Intelligence: Representation and Problem Solving</a:t>
            </a:r>
            <a:br>
              <a:rPr lang="en-US" sz="2400" dirty="0"/>
            </a:br>
            <a:r>
              <a:rPr lang="en-US" sz="2400" dirty="0"/>
              <a:t/>
            </a:r>
            <a:br>
              <a:rPr lang="en-US" sz="2400" dirty="0"/>
            </a:br>
            <a:r>
              <a:rPr lang="en-US" sz="2400" dirty="0"/>
              <a:t>Multi-agent Systems (1): Adversarial </a:t>
            </a:r>
            <a:r>
              <a:rPr lang="en-US" sz="2400" dirty="0" smtClean="0"/>
              <a:t>Search</a:t>
            </a:r>
            <a:endParaRPr lang="en-US" sz="2400" dirty="0"/>
          </a:p>
        </p:txBody>
      </p:sp>
      <p:sp>
        <p:nvSpPr>
          <p:cNvPr id="8" name="Subtitle 7"/>
          <p:cNvSpPr>
            <a:spLocks noGrp="1"/>
          </p:cNvSpPr>
          <p:nvPr>
            <p:ph type="subTitle" idx="1"/>
          </p:nvPr>
        </p:nvSpPr>
        <p:spPr/>
        <p:txBody>
          <a:bodyPr>
            <a:normAutofit fontScale="92500" lnSpcReduction="10000"/>
          </a:bodyPr>
          <a:lstStyle/>
          <a:p>
            <a:r>
              <a:rPr lang="en-US" dirty="0"/>
              <a:t>15-381 / 681</a:t>
            </a:r>
          </a:p>
          <a:p>
            <a:r>
              <a:rPr lang="en-US" dirty="0"/>
              <a:t>Instructors: Fei Fang (This Lecture) and Dave </a:t>
            </a:r>
            <a:r>
              <a:rPr lang="en-US" dirty="0" err="1"/>
              <a:t>Touretzky</a:t>
            </a:r>
            <a:endParaRPr lang="en-US" dirty="0"/>
          </a:p>
          <a:p>
            <a:r>
              <a:rPr lang="en-US" dirty="0">
                <a:hlinkClick r:id="rId3"/>
              </a:rPr>
              <a:t>feifang@cmu.edu</a:t>
            </a:r>
            <a:endParaRPr lang="en-US" dirty="0"/>
          </a:p>
          <a:p>
            <a:r>
              <a:rPr lang="en-US" dirty="0"/>
              <a:t>Wean Hall 4126</a:t>
            </a:r>
          </a:p>
        </p:txBody>
      </p:sp>
      <p:sp>
        <p:nvSpPr>
          <p:cNvPr id="4" name="Date Placeholder 3"/>
          <p:cNvSpPr>
            <a:spLocks noGrp="1"/>
          </p:cNvSpPr>
          <p:nvPr>
            <p:ph type="dt" sz="half" idx="4294967295"/>
          </p:nvPr>
        </p:nvSpPr>
        <p:spPr>
          <a:xfrm>
            <a:off x="7797800" y="6356350"/>
            <a:ext cx="1346200" cy="365125"/>
          </a:xfrm>
        </p:spPr>
        <p:txBody>
          <a:bodyPr/>
          <a:lstStyle/>
          <a:p>
            <a:fld id="{25DF680D-2C67-4C95-A53E-F5B5FCCE787F}" type="datetime1">
              <a:rPr lang="en-US" smtClean="0"/>
              <a:t>11/20/2018</a:t>
            </a:fld>
            <a:endParaRPr lang="en-US" dirty="0"/>
          </a:p>
        </p:txBody>
      </p:sp>
      <p:sp>
        <p:nvSpPr>
          <p:cNvPr id="6" name="Slide Number Placeholder 5"/>
          <p:cNvSpPr>
            <a:spLocks noGrp="1"/>
          </p:cNvSpPr>
          <p:nvPr>
            <p:ph type="sldNum" sz="quarter" idx="4294967295"/>
          </p:nvPr>
        </p:nvSpPr>
        <p:spPr>
          <a:xfrm>
            <a:off x="0" y="6356350"/>
            <a:ext cx="814388" cy="365125"/>
          </a:xfrm>
        </p:spPr>
        <p:txBody>
          <a:bodyPr/>
          <a:lstStyle/>
          <a:p>
            <a:fld id="{A3B20E47-2A4C-4221-B6B9-A2AC2F1C1077}" type="slidenum">
              <a:rPr lang="en-US" smtClean="0"/>
              <a:pPr/>
              <a:t>1</a:t>
            </a:fld>
            <a:endParaRPr lang="en-US" dirty="0"/>
          </a:p>
        </p:txBody>
      </p:sp>
    </p:spTree>
    <p:extLst>
      <p:ext uri="{BB962C8B-B14F-4D97-AF65-F5344CB8AC3E}">
        <p14:creationId xmlns:p14="http://schemas.microsoft.com/office/powerpoint/2010/main" val="24127161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Chess</a:t>
            </a:r>
          </a:p>
        </p:txBody>
      </p:sp>
      <p:sp>
        <p:nvSpPr>
          <p:cNvPr id="4" name="Date Placeholder 3"/>
          <p:cNvSpPr>
            <a:spLocks noGrp="1"/>
          </p:cNvSpPr>
          <p:nvPr>
            <p:ph type="dt" sz="half" idx="10"/>
          </p:nvPr>
        </p:nvSpPr>
        <p:spPr/>
        <p:txBody>
          <a:bodyPr/>
          <a:lstStyle/>
          <a:p>
            <a:fld id="{25DF680D-2C67-4C95-A53E-F5B5FCCE787F}" type="datetime1">
              <a:rPr lang="en-US" smtClean="0"/>
              <a:t>11/20/2018</a:t>
            </a:fld>
            <a:endParaRPr lang="en-US" dirty="0"/>
          </a:p>
        </p:txBody>
      </p:sp>
      <p:sp>
        <p:nvSpPr>
          <p:cNvPr id="5" name="Footer Placeholder 4"/>
          <p:cNvSpPr>
            <a:spLocks noGrp="1"/>
          </p:cNvSpPr>
          <p:nvPr>
            <p:ph type="ftr" sz="quarter" idx="11"/>
          </p:nvPr>
        </p:nvSpPr>
        <p:spPr/>
        <p:txBody>
          <a:bodyPr/>
          <a:lstStyle/>
          <a:p>
            <a:r>
              <a:rPr lang="en-US" smtClean="0"/>
              <a:t>Fei Fang</a:t>
            </a:r>
            <a:endParaRPr lang="en-US" dirty="0"/>
          </a:p>
        </p:txBody>
      </p:sp>
      <p:sp>
        <p:nvSpPr>
          <p:cNvPr id="6" name="Slide Number Placeholder 5"/>
          <p:cNvSpPr>
            <a:spLocks noGrp="1"/>
          </p:cNvSpPr>
          <p:nvPr>
            <p:ph type="sldNum" sz="quarter" idx="12"/>
          </p:nvPr>
        </p:nvSpPr>
        <p:spPr/>
        <p:txBody>
          <a:bodyPr/>
          <a:lstStyle/>
          <a:p>
            <a:fld id="{A3B20E47-2A4C-4221-B6B9-A2AC2F1C1077}" type="slidenum">
              <a:rPr lang="en-US" smtClean="0"/>
              <a:pPr/>
              <a:t>10</a:t>
            </a:fld>
            <a:endParaRPr lang="en-US" dirty="0"/>
          </a:p>
        </p:txBody>
      </p:sp>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3052" y="1288649"/>
            <a:ext cx="7232207" cy="5011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533536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Go</a:t>
            </a:r>
            <a:endParaRPr lang="en-US" dirty="0"/>
          </a:p>
        </p:txBody>
      </p:sp>
      <p:sp>
        <p:nvSpPr>
          <p:cNvPr id="3" name="Content Placeholder 2"/>
          <p:cNvSpPr>
            <a:spLocks noGrp="1"/>
          </p:cNvSpPr>
          <p:nvPr>
            <p:ph sz="quarter" idx="1"/>
          </p:nvPr>
        </p:nvSpPr>
        <p:spPr/>
        <p:txBody>
          <a:bodyPr/>
          <a:lstStyle/>
          <a:p>
            <a:r>
              <a:rPr lang="en-US" dirty="0" smtClean="0"/>
              <a:t>DeepMind promotion video before the game with Lee </a:t>
            </a:r>
            <a:r>
              <a:rPr lang="en-US" dirty="0" err="1" smtClean="0"/>
              <a:t>Sedol</a:t>
            </a:r>
            <a:endParaRPr lang="en-US" dirty="0"/>
          </a:p>
        </p:txBody>
      </p:sp>
      <p:sp>
        <p:nvSpPr>
          <p:cNvPr id="4" name="Date Placeholder 3"/>
          <p:cNvSpPr>
            <a:spLocks noGrp="1"/>
          </p:cNvSpPr>
          <p:nvPr>
            <p:ph type="dt" sz="half" idx="10"/>
          </p:nvPr>
        </p:nvSpPr>
        <p:spPr/>
        <p:txBody>
          <a:bodyPr/>
          <a:lstStyle/>
          <a:p>
            <a:fld id="{25DF680D-2C67-4C95-A53E-F5B5FCCE787F}" type="datetime1">
              <a:rPr lang="en-US" smtClean="0"/>
              <a:t>11/20/2018</a:t>
            </a:fld>
            <a:endParaRPr lang="en-US" dirty="0"/>
          </a:p>
        </p:txBody>
      </p:sp>
      <p:sp>
        <p:nvSpPr>
          <p:cNvPr id="5" name="Footer Placeholder 4"/>
          <p:cNvSpPr>
            <a:spLocks noGrp="1"/>
          </p:cNvSpPr>
          <p:nvPr>
            <p:ph type="ftr" sz="quarter" idx="11"/>
          </p:nvPr>
        </p:nvSpPr>
        <p:spPr/>
        <p:txBody>
          <a:bodyPr/>
          <a:lstStyle/>
          <a:p>
            <a:r>
              <a:rPr lang="en-US" dirty="0" smtClean="0"/>
              <a:t>Fei Fang</a:t>
            </a:r>
            <a:endParaRPr lang="en-US" dirty="0"/>
          </a:p>
        </p:txBody>
      </p:sp>
      <p:sp>
        <p:nvSpPr>
          <p:cNvPr id="6" name="Slide Number Placeholder 5"/>
          <p:cNvSpPr>
            <a:spLocks noGrp="1"/>
          </p:cNvSpPr>
          <p:nvPr>
            <p:ph type="sldNum" sz="quarter" idx="12"/>
          </p:nvPr>
        </p:nvSpPr>
        <p:spPr/>
        <p:txBody>
          <a:bodyPr/>
          <a:lstStyle/>
          <a:p>
            <a:fld id="{A3B20E47-2A4C-4221-B6B9-A2AC2F1C1077}" type="slidenum">
              <a:rPr lang="en-US" smtClean="0"/>
              <a:pPr/>
              <a:t>11</a:t>
            </a:fld>
            <a:endParaRPr lang="en-US" dirty="0"/>
          </a:p>
        </p:txBody>
      </p:sp>
      <p:sp>
        <p:nvSpPr>
          <p:cNvPr id="7" name="Rectangle 6"/>
          <p:cNvSpPr/>
          <p:nvPr/>
        </p:nvSpPr>
        <p:spPr>
          <a:xfrm>
            <a:off x="2003501" y="5972294"/>
            <a:ext cx="5490117" cy="369332"/>
          </a:xfrm>
          <a:prstGeom prst="rect">
            <a:avLst/>
          </a:prstGeom>
        </p:spPr>
        <p:txBody>
          <a:bodyPr wrap="square">
            <a:spAutoFit/>
          </a:bodyPr>
          <a:lstStyle/>
          <a:p>
            <a:r>
              <a:rPr lang="en-US" dirty="0">
                <a:hlinkClick r:id="rId2"/>
              </a:rPr>
              <a:t>https://</a:t>
            </a:r>
            <a:r>
              <a:rPr lang="en-US" dirty="0" smtClean="0">
                <a:hlinkClick r:id="rId2"/>
              </a:rPr>
              <a:t>www.youtube.com/watch?v=SUbqykXVx0A</a:t>
            </a:r>
            <a:endParaRPr lang="en-US" dirty="0"/>
          </a:p>
        </p:txBody>
      </p:sp>
      <p:pic>
        <p:nvPicPr>
          <p:cNvPr id="8" name="Picture 7"/>
          <p:cNvPicPr>
            <a:picLocks noChangeAspect="1"/>
          </p:cNvPicPr>
          <p:nvPr/>
        </p:nvPicPr>
        <p:blipFill>
          <a:blip r:embed="rId3"/>
          <a:stretch>
            <a:fillRect/>
          </a:stretch>
        </p:blipFill>
        <p:spPr>
          <a:xfrm>
            <a:off x="1204331" y="2284847"/>
            <a:ext cx="6497444" cy="3687447"/>
          </a:xfrm>
          <a:prstGeom prst="rect">
            <a:avLst/>
          </a:prstGeom>
        </p:spPr>
      </p:pic>
    </p:spTree>
    <p:extLst>
      <p:ext uri="{BB962C8B-B14F-4D97-AF65-F5344CB8AC3E}">
        <p14:creationId xmlns:p14="http://schemas.microsoft.com/office/powerpoint/2010/main" val="8130010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Go</a:t>
            </a:r>
            <a:endParaRPr lang="en-US" dirty="0"/>
          </a:p>
        </p:txBody>
      </p:sp>
      <p:sp>
        <p:nvSpPr>
          <p:cNvPr id="4" name="Date Placeholder 3"/>
          <p:cNvSpPr>
            <a:spLocks noGrp="1"/>
          </p:cNvSpPr>
          <p:nvPr>
            <p:ph type="dt" sz="half" idx="10"/>
          </p:nvPr>
        </p:nvSpPr>
        <p:spPr/>
        <p:txBody>
          <a:bodyPr/>
          <a:lstStyle/>
          <a:p>
            <a:fld id="{25DF680D-2C67-4C95-A53E-F5B5FCCE787F}" type="datetime1">
              <a:rPr lang="en-US" smtClean="0"/>
              <a:t>11/20/2018</a:t>
            </a:fld>
            <a:endParaRPr lang="en-US" dirty="0"/>
          </a:p>
        </p:txBody>
      </p:sp>
      <p:sp>
        <p:nvSpPr>
          <p:cNvPr id="5" name="Footer Placeholder 4"/>
          <p:cNvSpPr>
            <a:spLocks noGrp="1"/>
          </p:cNvSpPr>
          <p:nvPr>
            <p:ph type="ftr" sz="quarter" idx="11"/>
          </p:nvPr>
        </p:nvSpPr>
        <p:spPr/>
        <p:txBody>
          <a:bodyPr/>
          <a:lstStyle/>
          <a:p>
            <a:r>
              <a:rPr lang="en-US" smtClean="0"/>
              <a:t>Fei Fang</a:t>
            </a:r>
            <a:endParaRPr lang="en-US" dirty="0"/>
          </a:p>
        </p:txBody>
      </p:sp>
      <p:sp>
        <p:nvSpPr>
          <p:cNvPr id="6" name="Slide Number Placeholder 5"/>
          <p:cNvSpPr>
            <a:spLocks noGrp="1"/>
          </p:cNvSpPr>
          <p:nvPr>
            <p:ph type="sldNum" sz="quarter" idx="12"/>
          </p:nvPr>
        </p:nvSpPr>
        <p:spPr/>
        <p:txBody>
          <a:bodyPr/>
          <a:lstStyle/>
          <a:p>
            <a:fld id="{A3B20E47-2A4C-4221-B6B9-A2AC2F1C1077}" type="slidenum">
              <a:rPr lang="en-US" smtClean="0"/>
              <a:pPr/>
              <a:t>12</a:t>
            </a:fld>
            <a:endParaRPr lang="en-US" dirty="0"/>
          </a:p>
        </p:txBody>
      </p:sp>
      <p:sp>
        <p:nvSpPr>
          <p:cNvPr id="7" name="Rectangle 6"/>
          <p:cNvSpPr/>
          <p:nvPr/>
        </p:nvSpPr>
        <p:spPr>
          <a:xfrm>
            <a:off x="726089" y="4958110"/>
            <a:ext cx="2990937" cy="369332"/>
          </a:xfrm>
          <a:prstGeom prst="rect">
            <a:avLst/>
          </a:prstGeom>
        </p:spPr>
        <p:txBody>
          <a:bodyPr wrap="square">
            <a:spAutoFit/>
          </a:bodyPr>
          <a:lstStyle/>
          <a:p>
            <a:r>
              <a:rPr lang="en-US" dirty="0" smtClean="0"/>
              <a:t>Result: win-win-win-loss-win</a:t>
            </a:r>
            <a:endParaRPr lang="en-US" dirty="0"/>
          </a:p>
        </p:txBody>
      </p:sp>
      <p:sp>
        <p:nvSpPr>
          <p:cNvPr id="8" name="Rectangle 7"/>
          <p:cNvSpPr/>
          <p:nvPr/>
        </p:nvSpPr>
        <p:spPr>
          <a:xfrm>
            <a:off x="726089" y="1824506"/>
            <a:ext cx="3100529" cy="369332"/>
          </a:xfrm>
          <a:prstGeom prst="rect">
            <a:avLst/>
          </a:prstGeom>
        </p:spPr>
        <p:txBody>
          <a:bodyPr wrap="none">
            <a:spAutoFit/>
          </a:bodyPr>
          <a:lstStyle/>
          <a:p>
            <a:r>
              <a:rPr lang="en-US" dirty="0" err="1"/>
              <a:t>AlphaGo</a:t>
            </a:r>
            <a:r>
              <a:rPr lang="en-US" dirty="0"/>
              <a:t> vs Lee </a:t>
            </a:r>
            <a:r>
              <a:rPr lang="en-US" dirty="0" err="1"/>
              <a:t>Sedol</a:t>
            </a:r>
            <a:r>
              <a:rPr lang="en-US" dirty="0"/>
              <a:t> (3/2016)</a:t>
            </a:r>
          </a:p>
        </p:txBody>
      </p:sp>
      <p:pic>
        <p:nvPicPr>
          <p:cNvPr id="9" name="Picture 2" descr="http://www.cbronline.com/BRHome/ResizeImage/_Uploads_NewsArticle_4834623_main.JPG/1024/1024/Details/0/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7207" y="2316867"/>
            <a:ext cx="4027709" cy="23027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p:cNvSpPr/>
          <p:nvPr/>
        </p:nvSpPr>
        <p:spPr>
          <a:xfrm>
            <a:off x="5630128" y="1824506"/>
            <a:ext cx="2993127" cy="369332"/>
          </a:xfrm>
          <a:prstGeom prst="rect">
            <a:avLst/>
          </a:prstGeom>
        </p:spPr>
        <p:txBody>
          <a:bodyPr wrap="none">
            <a:spAutoFit/>
          </a:bodyPr>
          <a:lstStyle/>
          <a:p>
            <a:r>
              <a:rPr lang="en-US" dirty="0" err="1" smtClean="0"/>
              <a:t>AlphaZero</a:t>
            </a:r>
            <a:r>
              <a:rPr lang="en-US" dirty="0" smtClean="0"/>
              <a:t> vs </a:t>
            </a:r>
            <a:r>
              <a:rPr lang="en-US" dirty="0" err="1" smtClean="0"/>
              <a:t>AlphaGo</a:t>
            </a:r>
            <a:r>
              <a:rPr lang="en-US" dirty="0" smtClean="0"/>
              <a:t> (2017)</a:t>
            </a:r>
            <a:endParaRPr lang="en-US" dirty="0"/>
          </a:p>
        </p:txBody>
      </p:sp>
      <p:sp>
        <p:nvSpPr>
          <p:cNvPr id="11" name="Rectangle 10"/>
          <p:cNvSpPr/>
          <p:nvPr/>
        </p:nvSpPr>
        <p:spPr>
          <a:xfrm>
            <a:off x="1838746" y="5632578"/>
            <a:ext cx="5686108" cy="646331"/>
          </a:xfrm>
          <a:prstGeom prst="rect">
            <a:avLst/>
          </a:prstGeom>
        </p:spPr>
        <p:txBody>
          <a:bodyPr wrap="none">
            <a:spAutoFit/>
          </a:bodyPr>
          <a:lstStyle/>
          <a:p>
            <a:r>
              <a:rPr lang="en-US" dirty="0" err="1"/>
              <a:t>AlphaGo</a:t>
            </a:r>
            <a:r>
              <a:rPr lang="en-US" dirty="0" smtClean="0"/>
              <a:t>: </a:t>
            </a:r>
            <a:r>
              <a:rPr lang="en-US" dirty="0" smtClean="0">
                <a:hlinkClick r:id="rId3"/>
              </a:rPr>
              <a:t>https</a:t>
            </a:r>
            <a:r>
              <a:rPr lang="en-US" dirty="0">
                <a:hlinkClick r:id="rId3"/>
              </a:rPr>
              <a:t>://</a:t>
            </a:r>
            <a:r>
              <a:rPr lang="en-US" dirty="0" smtClean="0">
                <a:hlinkClick r:id="rId3"/>
              </a:rPr>
              <a:t>www.nature.com/articles/nature16961.pdf</a:t>
            </a:r>
            <a:endParaRPr lang="en-US" dirty="0" smtClean="0"/>
          </a:p>
          <a:p>
            <a:r>
              <a:rPr lang="en-US" dirty="0" err="1" smtClean="0"/>
              <a:t>AlphaZero</a:t>
            </a:r>
            <a:r>
              <a:rPr lang="en-US" dirty="0" smtClean="0"/>
              <a:t>: </a:t>
            </a:r>
            <a:r>
              <a:rPr lang="en-US" dirty="0" smtClean="0">
                <a:hlinkClick r:id="rId4"/>
              </a:rPr>
              <a:t>www.nature.com/articles/nature24270.pdf</a:t>
            </a:r>
            <a:endParaRPr lang="en-US" dirty="0"/>
          </a:p>
        </p:txBody>
      </p:sp>
      <p:pic>
        <p:nvPicPr>
          <p:cNvPr id="2050" name="Picture 2" descr="Training time graphic"/>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4579093" y="2271278"/>
            <a:ext cx="4287116" cy="2348387"/>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p:cNvSpPr/>
          <p:nvPr/>
        </p:nvSpPr>
        <p:spPr>
          <a:xfrm>
            <a:off x="6256860" y="4958110"/>
            <a:ext cx="1475030" cy="369332"/>
          </a:xfrm>
          <a:prstGeom prst="rect">
            <a:avLst/>
          </a:prstGeom>
        </p:spPr>
        <p:txBody>
          <a:bodyPr wrap="square">
            <a:spAutoFit/>
          </a:bodyPr>
          <a:lstStyle/>
          <a:p>
            <a:r>
              <a:rPr lang="en-US" dirty="0" smtClean="0"/>
              <a:t>Result: 100-0</a:t>
            </a:r>
            <a:endParaRPr lang="en-US" dirty="0"/>
          </a:p>
        </p:txBody>
      </p:sp>
      <p:sp>
        <p:nvSpPr>
          <p:cNvPr id="12" name="Rectangle 11"/>
          <p:cNvSpPr/>
          <p:nvPr/>
        </p:nvSpPr>
        <p:spPr>
          <a:xfrm>
            <a:off x="5445890" y="4658895"/>
            <a:ext cx="3389452" cy="246221"/>
          </a:xfrm>
          <a:prstGeom prst="rect">
            <a:avLst/>
          </a:prstGeom>
        </p:spPr>
        <p:txBody>
          <a:bodyPr wrap="square">
            <a:spAutoFit/>
          </a:bodyPr>
          <a:lstStyle/>
          <a:p>
            <a:r>
              <a:rPr lang="en-US" sz="1000" dirty="0">
                <a:hlinkClick r:id="rId6"/>
              </a:rPr>
              <a:t>https://deepmind.com/blog/alphago-zero-learning-scratch</a:t>
            </a:r>
            <a:r>
              <a:rPr lang="en-US" sz="1000" dirty="0" smtClean="0">
                <a:hlinkClick r:id="rId6"/>
              </a:rPr>
              <a:t>/</a:t>
            </a:r>
            <a:endParaRPr lang="en-US" sz="1000" dirty="0"/>
          </a:p>
        </p:txBody>
      </p:sp>
    </p:spTree>
    <p:extLst>
      <p:ext uri="{BB962C8B-B14F-4D97-AF65-F5344CB8AC3E}">
        <p14:creationId xmlns:p14="http://schemas.microsoft.com/office/powerpoint/2010/main" val="177855552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Solution Concept</a:t>
            </a:r>
            <a:endParaRPr lang="en-US" dirty="0"/>
          </a:p>
        </p:txBody>
      </p:sp>
      <p:sp>
        <p:nvSpPr>
          <p:cNvPr id="3" name="Content Placeholder 2"/>
          <p:cNvSpPr>
            <a:spLocks noGrp="1"/>
          </p:cNvSpPr>
          <p:nvPr>
            <p:ph sz="quarter" idx="1"/>
          </p:nvPr>
        </p:nvSpPr>
        <p:spPr/>
        <p:txBody>
          <a:bodyPr>
            <a:normAutofit/>
          </a:bodyPr>
          <a:lstStyle/>
          <a:p>
            <a:r>
              <a:rPr lang="en-US" dirty="0"/>
              <a:t>What </a:t>
            </a:r>
            <a:r>
              <a:rPr lang="en-US" dirty="0" smtClean="0"/>
              <a:t>strategies </a:t>
            </a:r>
            <a:r>
              <a:rPr lang="en-US" dirty="0"/>
              <a:t>are </a:t>
            </a:r>
            <a:r>
              <a:rPr lang="en-US" dirty="0" smtClean="0"/>
              <a:t>appropriate to use in </a:t>
            </a:r>
            <a:r>
              <a:rPr lang="en-US" dirty="0"/>
              <a:t>these </a:t>
            </a:r>
            <a:r>
              <a:rPr lang="en-US" dirty="0" smtClean="0"/>
              <a:t>two-player sequential zero-sum complete-information games</a:t>
            </a:r>
            <a:r>
              <a:rPr lang="en-US" dirty="0"/>
              <a:t>?</a:t>
            </a:r>
            <a:endParaRPr lang="en-US" dirty="0" smtClean="0"/>
          </a:p>
          <a:p>
            <a:endParaRPr lang="en-US" dirty="0"/>
          </a:p>
        </p:txBody>
      </p:sp>
      <p:sp>
        <p:nvSpPr>
          <p:cNvPr id="4" name="Date Placeholder 3"/>
          <p:cNvSpPr>
            <a:spLocks noGrp="1"/>
          </p:cNvSpPr>
          <p:nvPr>
            <p:ph type="dt" sz="half" idx="10"/>
          </p:nvPr>
        </p:nvSpPr>
        <p:spPr/>
        <p:txBody>
          <a:bodyPr/>
          <a:lstStyle/>
          <a:p>
            <a:fld id="{25DF680D-2C67-4C95-A53E-F5B5FCCE787F}" type="datetime1">
              <a:rPr lang="en-US" smtClean="0"/>
              <a:t>11/20/2018</a:t>
            </a:fld>
            <a:endParaRPr lang="en-US" dirty="0"/>
          </a:p>
        </p:txBody>
      </p:sp>
      <p:sp>
        <p:nvSpPr>
          <p:cNvPr id="5" name="Footer Placeholder 4"/>
          <p:cNvSpPr>
            <a:spLocks noGrp="1"/>
          </p:cNvSpPr>
          <p:nvPr>
            <p:ph type="ftr" sz="quarter" idx="11"/>
          </p:nvPr>
        </p:nvSpPr>
        <p:spPr/>
        <p:txBody>
          <a:bodyPr/>
          <a:lstStyle/>
          <a:p>
            <a:r>
              <a:rPr lang="en-US" smtClean="0"/>
              <a:t>Fei Fang</a:t>
            </a:r>
            <a:endParaRPr lang="en-US" dirty="0"/>
          </a:p>
        </p:txBody>
      </p:sp>
      <p:sp>
        <p:nvSpPr>
          <p:cNvPr id="6" name="Slide Number Placeholder 5"/>
          <p:cNvSpPr>
            <a:spLocks noGrp="1"/>
          </p:cNvSpPr>
          <p:nvPr>
            <p:ph type="sldNum" sz="quarter" idx="12"/>
          </p:nvPr>
        </p:nvSpPr>
        <p:spPr/>
        <p:txBody>
          <a:bodyPr/>
          <a:lstStyle/>
          <a:p>
            <a:fld id="{A3B20E47-2A4C-4221-B6B9-A2AC2F1C1077}" type="slidenum">
              <a:rPr lang="en-US" smtClean="0"/>
              <a:pPr/>
              <a:t>13</a:t>
            </a:fld>
            <a:endParaRPr lang="en-US" dirty="0"/>
          </a:p>
        </p:txBody>
      </p:sp>
      <p:pic>
        <p:nvPicPr>
          <p:cNvPr id="7" name="Picture 6"/>
          <p:cNvPicPr>
            <a:picLocks noChangeAspect="1"/>
          </p:cNvPicPr>
          <p:nvPr/>
        </p:nvPicPr>
        <p:blipFill rotWithShape="1">
          <a:blip r:embed="rId2"/>
          <a:srcRect l="70879" r="14755"/>
          <a:stretch/>
        </p:blipFill>
        <p:spPr>
          <a:xfrm>
            <a:off x="1476249" y="3103399"/>
            <a:ext cx="1375834" cy="1337807"/>
          </a:xfrm>
          <a:prstGeom prst="rect">
            <a:avLst/>
          </a:prstGeom>
        </p:spPr>
      </p:pic>
      <mc:AlternateContent xmlns:mc="http://schemas.openxmlformats.org/markup-compatibility/2006" xmlns:a14="http://schemas.microsoft.com/office/drawing/2010/main">
        <mc:Choice Requires="a14">
          <p:sp>
            <p:nvSpPr>
              <p:cNvPr id="8" name="TextBox 7"/>
              <p:cNvSpPr txBox="1"/>
              <p:nvPr/>
            </p:nvSpPr>
            <p:spPr>
              <a:xfrm>
                <a:off x="612648" y="2734067"/>
                <a:ext cx="3393237" cy="369332"/>
              </a:xfrm>
              <a:prstGeom prst="rect">
                <a:avLst/>
              </a:prstGeom>
              <a:noFill/>
            </p:spPr>
            <p:txBody>
              <a:bodyPr wrap="none" rtlCol="0">
                <a:spAutoFit/>
              </a:bodyPr>
              <a:lstStyle/>
              <a:p>
                <a:r>
                  <a:rPr lang="en-US" dirty="0" smtClean="0"/>
                  <a:t>What action should </a:t>
                </a:r>
                <a14:m>
                  <m:oMath xmlns:m="http://schemas.openxmlformats.org/officeDocument/2006/math">
                    <m:r>
                      <a:rPr lang="en-US" b="0" i="1" smtClean="0">
                        <a:latin typeface="Cambria Math" panose="02040503050406030204" pitchFamily="18" charset="0"/>
                      </a:rPr>
                      <m:t>𝑋</m:t>
                    </m:r>
                  </m:oMath>
                </a14:m>
                <a:r>
                  <a:rPr lang="en-US" dirty="0" smtClean="0"/>
                  <a:t> player take?</a:t>
                </a:r>
                <a:endParaRPr lang="en-US" dirty="0"/>
              </a:p>
            </p:txBody>
          </p:sp>
        </mc:Choice>
        <mc:Fallback xmlns="">
          <p:sp>
            <p:nvSpPr>
              <p:cNvPr id="8" name="TextBox 7"/>
              <p:cNvSpPr txBox="1">
                <a:spLocks noRot="1" noChangeAspect="1" noMove="1" noResize="1" noEditPoints="1" noAdjustHandles="1" noChangeArrowheads="1" noChangeShapeType="1" noTextEdit="1"/>
              </p:cNvSpPr>
              <p:nvPr/>
            </p:nvSpPr>
            <p:spPr>
              <a:xfrm>
                <a:off x="612648" y="2734067"/>
                <a:ext cx="3393237" cy="369332"/>
              </a:xfrm>
              <a:prstGeom prst="rect">
                <a:avLst/>
              </a:prstGeom>
              <a:blipFill rotWithShape="0">
                <a:blip r:embed="rId3"/>
                <a:stretch>
                  <a:fillRect l="-1619" t="-10000" r="-719" b="-26667"/>
                </a:stretch>
              </a:blipFill>
            </p:spPr>
            <p:txBody>
              <a:bodyPr/>
              <a:lstStyle/>
              <a:p>
                <a:r>
                  <a:rPr lang="en-US">
                    <a:noFill/>
                  </a:rPr>
                  <a:t> </a:t>
                </a:r>
              </a:p>
            </p:txBody>
          </p:sp>
        </mc:Fallback>
      </mc:AlternateContent>
      <p:pic>
        <p:nvPicPr>
          <p:cNvPr id="9" name="Picture 8"/>
          <p:cNvPicPr>
            <a:picLocks noChangeAspect="1"/>
          </p:cNvPicPr>
          <p:nvPr/>
        </p:nvPicPr>
        <p:blipFill rotWithShape="1">
          <a:blip r:embed="rId2"/>
          <a:srcRect l="56468" r="29343"/>
          <a:stretch/>
        </p:blipFill>
        <p:spPr>
          <a:xfrm>
            <a:off x="5995755" y="3103399"/>
            <a:ext cx="1358900" cy="1337807"/>
          </a:xfrm>
          <a:prstGeom prst="rect">
            <a:avLst/>
          </a:prstGeom>
        </p:spPr>
      </p:pic>
      <mc:AlternateContent xmlns:mc="http://schemas.openxmlformats.org/markup-compatibility/2006" xmlns:a14="http://schemas.microsoft.com/office/drawing/2010/main">
        <mc:Choice Requires="a14">
          <p:sp>
            <p:nvSpPr>
              <p:cNvPr id="10" name="TextBox 9"/>
              <p:cNvSpPr txBox="1"/>
              <p:nvPr/>
            </p:nvSpPr>
            <p:spPr>
              <a:xfrm>
                <a:off x="5024934" y="2734067"/>
                <a:ext cx="3393237" cy="369332"/>
              </a:xfrm>
              <a:prstGeom prst="rect">
                <a:avLst/>
              </a:prstGeom>
              <a:noFill/>
            </p:spPr>
            <p:txBody>
              <a:bodyPr wrap="none" rtlCol="0">
                <a:spAutoFit/>
              </a:bodyPr>
              <a:lstStyle/>
              <a:p>
                <a:r>
                  <a:rPr lang="en-US" dirty="0" smtClean="0"/>
                  <a:t>What action should </a:t>
                </a:r>
                <a14:m>
                  <m:oMath xmlns:m="http://schemas.openxmlformats.org/officeDocument/2006/math">
                    <m:r>
                      <a:rPr lang="en-US" b="0" i="1" smtClean="0">
                        <a:latin typeface="Cambria Math" panose="02040503050406030204" pitchFamily="18" charset="0"/>
                      </a:rPr>
                      <m:t>𝑂</m:t>
                    </m:r>
                  </m:oMath>
                </a14:m>
                <a:r>
                  <a:rPr lang="en-US" dirty="0" smtClean="0"/>
                  <a:t> player take?</a:t>
                </a:r>
                <a:endParaRPr lang="en-US" dirty="0"/>
              </a:p>
            </p:txBody>
          </p:sp>
        </mc:Choice>
        <mc:Fallback xmlns="">
          <p:sp>
            <p:nvSpPr>
              <p:cNvPr id="10" name="TextBox 9"/>
              <p:cNvSpPr txBox="1">
                <a:spLocks noRot="1" noChangeAspect="1" noMove="1" noResize="1" noEditPoints="1" noAdjustHandles="1" noChangeArrowheads="1" noChangeShapeType="1" noTextEdit="1"/>
              </p:cNvSpPr>
              <p:nvPr/>
            </p:nvSpPr>
            <p:spPr>
              <a:xfrm>
                <a:off x="5024934" y="2734067"/>
                <a:ext cx="3393237" cy="369332"/>
              </a:xfrm>
              <a:prstGeom prst="rect">
                <a:avLst/>
              </a:prstGeom>
              <a:blipFill rotWithShape="0">
                <a:blip r:embed="rId4"/>
                <a:stretch>
                  <a:fillRect l="-1436" t="-10000" r="-898" b="-2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p:cNvSpPr txBox="1"/>
              <p:nvPr/>
            </p:nvSpPr>
            <p:spPr>
              <a:xfrm>
                <a:off x="2723501" y="4483773"/>
                <a:ext cx="3393237" cy="369332"/>
              </a:xfrm>
              <a:prstGeom prst="rect">
                <a:avLst/>
              </a:prstGeom>
              <a:noFill/>
            </p:spPr>
            <p:txBody>
              <a:bodyPr wrap="none" rtlCol="0">
                <a:spAutoFit/>
              </a:bodyPr>
              <a:lstStyle/>
              <a:p>
                <a:r>
                  <a:rPr lang="en-US" dirty="0" smtClean="0"/>
                  <a:t>What action should </a:t>
                </a:r>
                <a14:m>
                  <m:oMath xmlns:m="http://schemas.openxmlformats.org/officeDocument/2006/math">
                    <m:r>
                      <a:rPr lang="en-US" b="0" i="1" smtClean="0">
                        <a:latin typeface="Cambria Math" panose="02040503050406030204" pitchFamily="18" charset="0"/>
                      </a:rPr>
                      <m:t>𝑋</m:t>
                    </m:r>
                  </m:oMath>
                </a14:m>
                <a:r>
                  <a:rPr lang="en-US" dirty="0" smtClean="0"/>
                  <a:t> player take?</a:t>
                </a:r>
                <a:endParaRPr lang="en-US" dirty="0"/>
              </a:p>
            </p:txBody>
          </p:sp>
        </mc:Choice>
        <mc:Fallback xmlns="">
          <p:sp>
            <p:nvSpPr>
              <p:cNvPr id="12" name="TextBox 11"/>
              <p:cNvSpPr txBox="1">
                <a:spLocks noRot="1" noChangeAspect="1" noMove="1" noResize="1" noEditPoints="1" noAdjustHandles="1" noChangeArrowheads="1" noChangeShapeType="1" noTextEdit="1"/>
              </p:cNvSpPr>
              <p:nvPr/>
            </p:nvSpPr>
            <p:spPr>
              <a:xfrm>
                <a:off x="2723501" y="4483773"/>
                <a:ext cx="3393237" cy="369332"/>
              </a:xfrm>
              <a:prstGeom prst="rect">
                <a:avLst/>
              </a:prstGeom>
              <a:blipFill rotWithShape="0">
                <a:blip r:embed="rId5"/>
                <a:stretch>
                  <a:fillRect l="-1619" t="-10000" r="-719" b="-26667"/>
                </a:stretch>
              </a:blipFill>
            </p:spPr>
            <p:txBody>
              <a:bodyPr/>
              <a:lstStyle/>
              <a:p>
                <a:r>
                  <a:rPr lang="en-US">
                    <a:noFill/>
                  </a:rPr>
                  <a:t> </a:t>
                </a:r>
              </a:p>
            </p:txBody>
          </p:sp>
        </mc:Fallback>
      </mc:AlternateContent>
      <p:cxnSp>
        <p:nvCxnSpPr>
          <p:cNvPr id="14" name="Straight Connector 13"/>
          <p:cNvCxnSpPr/>
          <p:nvPr/>
        </p:nvCxnSpPr>
        <p:spPr>
          <a:xfrm>
            <a:off x="3653742" y="5239473"/>
            <a:ext cx="128864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3653742" y="5615651"/>
            <a:ext cx="128864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4093579" y="4853105"/>
            <a:ext cx="0" cy="117213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4531488" y="4853105"/>
            <a:ext cx="0" cy="117213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598371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Solution Concept</a:t>
            </a:r>
          </a:p>
        </p:txBody>
      </p:sp>
      <p:sp>
        <p:nvSpPr>
          <p:cNvPr id="3" name="Content Placeholder 2"/>
          <p:cNvSpPr>
            <a:spLocks noGrp="1"/>
          </p:cNvSpPr>
          <p:nvPr>
            <p:ph sz="quarter" idx="1"/>
          </p:nvPr>
        </p:nvSpPr>
        <p:spPr/>
        <p:txBody>
          <a:bodyPr/>
          <a:lstStyle/>
          <a:p>
            <a:r>
              <a:rPr lang="en-US" dirty="0"/>
              <a:t>Iterative Definition: Each player should choose the best action leading to the highest utility for it assuming both players will choose the best actions afterwards</a:t>
            </a:r>
          </a:p>
          <a:p>
            <a:endParaRPr lang="en-US" dirty="0"/>
          </a:p>
          <a:p>
            <a:r>
              <a:rPr lang="en-US" dirty="0"/>
              <a:t>What if someone accidentally chooses a sub-optimal action? </a:t>
            </a:r>
          </a:p>
          <a:p>
            <a:pPr lvl="1"/>
            <a:r>
              <a:rPr lang="en-US" dirty="0"/>
              <a:t>In the next step, the player </a:t>
            </a:r>
            <a:r>
              <a:rPr lang="en-US" dirty="0" smtClean="0"/>
              <a:t>who needs to move should </a:t>
            </a:r>
            <a:r>
              <a:rPr lang="en-US" dirty="0"/>
              <a:t>choose the best action leading to the highest utility for it assuming both players will choose the best actions </a:t>
            </a:r>
            <a:r>
              <a:rPr lang="en-US" dirty="0" smtClean="0"/>
              <a:t>afterwards</a:t>
            </a:r>
            <a:endParaRPr lang="en-US" dirty="0"/>
          </a:p>
        </p:txBody>
      </p:sp>
      <p:sp>
        <p:nvSpPr>
          <p:cNvPr id="4" name="Date Placeholder 3"/>
          <p:cNvSpPr>
            <a:spLocks noGrp="1"/>
          </p:cNvSpPr>
          <p:nvPr>
            <p:ph type="dt" sz="half" idx="10"/>
          </p:nvPr>
        </p:nvSpPr>
        <p:spPr/>
        <p:txBody>
          <a:bodyPr/>
          <a:lstStyle/>
          <a:p>
            <a:fld id="{25DF680D-2C67-4C95-A53E-F5B5FCCE787F}" type="datetime1">
              <a:rPr lang="en-US" smtClean="0"/>
              <a:t>11/20/2018</a:t>
            </a:fld>
            <a:endParaRPr lang="en-US" dirty="0"/>
          </a:p>
        </p:txBody>
      </p:sp>
      <p:sp>
        <p:nvSpPr>
          <p:cNvPr id="5" name="Footer Placeholder 4"/>
          <p:cNvSpPr>
            <a:spLocks noGrp="1"/>
          </p:cNvSpPr>
          <p:nvPr>
            <p:ph type="ftr" sz="quarter" idx="11"/>
          </p:nvPr>
        </p:nvSpPr>
        <p:spPr/>
        <p:txBody>
          <a:bodyPr/>
          <a:lstStyle/>
          <a:p>
            <a:r>
              <a:rPr lang="en-US" smtClean="0"/>
              <a:t>Fei Fang</a:t>
            </a:r>
            <a:endParaRPr lang="en-US" dirty="0"/>
          </a:p>
        </p:txBody>
      </p:sp>
      <p:sp>
        <p:nvSpPr>
          <p:cNvPr id="6" name="Slide Number Placeholder 5"/>
          <p:cNvSpPr>
            <a:spLocks noGrp="1"/>
          </p:cNvSpPr>
          <p:nvPr>
            <p:ph type="sldNum" sz="quarter" idx="12"/>
          </p:nvPr>
        </p:nvSpPr>
        <p:spPr/>
        <p:txBody>
          <a:bodyPr/>
          <a:lstStyle/>
          <a:p>
            <a:fld id="{A3B20E47-2A4C-4221-B6B9-A2AC2F1C1077}" type="slidenum">
              <a:rPr lang="en-US" smtClean="0"/>
              <a:pPr/>
              <a:t>14</a:t>
            </a:fld>
            <a:endParaRPr lang="en-US" dirty="0"/>
          </a:p>
        </p:txBody>
      </p:sp>
    </p:spTree>
    <p:extLst>
      <p:ext uri="{BB962C8B-B14F-4D97-AF65-F5344CB8AC3E}">
        <p14:creationId xmlns:p14="http://schemas.microsoft.com/office/powerpoint/2010/main" val="12317671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Formulation and </a:t>
            </a:r>
            <a:r>
              <a:rPr lang="en-US" dirty="0"/>
              <a:t>Representation</a:t>
            </a:r>
          </a:p>
        </p:txBody>
      </p:sp>
      <mc:AlternateContent xmlns:mc="http://schemas.openxmlformats.org/markup-compatibility/2006" xmlns:a14="http://schemas.microsoft.com/office/drawing/2010/main">
        <mc:Choice Requires="a14">
          <p:sp>
            <p:nvSpPr>
              <p:cNvPr id="3" name="Content Placeholder 2"/>
              <p:cNvSpPr>
                <a:spLocks noGrp="1"/>
              </p:cNvSpPr>
              <p:nvPr>
                <p:ph sz="quarter" idx="1"/>
              </p:nvPr>
            </p:nvSpPr>
            <p:spPr/>
            <p:txBody>
              <a:bodyPr>
                <a:normAutofit/>
              </a:bodyPr>
              <a:lstStyle/>
              <a:p>
                <a:r>
                  <a:rPr lang="en-US" dirty="0" smtClean="0"/>
                  <a:t>Define </a:t>
                </a:r>
                <a:r>
                  <a:rPr lang="en-US" dirty="0"/>
                  <a:t>a </a:t>
                </a:r>
                <a:r>
                  <a:rPr lang="en-US" dirty="0" smtClean="0"/>
                  <a:t>two-player sequential zero-sum complete-information games as a search-like </a:t>
                </a:r>
                <a:r>
                  <a:rPr lang="en-US" dirty="0"/>
                  <a:t>problem (can be visualized as a simple game tree</a:t>
                </a:r>
                <a:r>
                  <a:rPr lang="en-US" dirty="0" smtClean="0"/>
                  <a:t>)</a:t>
                </a:r>
              </a:p>
              <a:p>
                <a:pPr lvl="1"/>
                <a:r>
                  <a:rPr lang="en-US" dirty="0"/>
                  <a:t>Initial state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𝑆</m:t>
                        </m:r>
                      </m:e>
                      <m:sub>
                        <m:r>
                          <a:rPr lang="en-US" i="1">
                            <a:latin typeface="Cambria Math" panose="02040503050406030204" pitchFamily="18" charset="0"/>
                          </a:rPr>
                          <m:t>0</m:t>
                        </m:r>
                      </m:sub>
                    </m:sSub>
                  </m:oMath>
                </a14:m>
                <a:endParaRPr lang="en-US" dirty="0"/>
              </a:p>
              <a:p>
                <a:pPr lvl="1"/>
                <a14:m>
                  <m:oMath xmlns:m="http://schemas.openxmlformats.org/officeDocument/2006/math">
                    <m:r>
                      <m:rPr>
                        <m:sty m:val="p"/>
                      </m:rPr>
                      <a:rPr lang="en-US">
                        <a:latin typeface="Cambria Math" panose="02040503050406030204" pitchFamily="18" charset="0"/>
                      </a:rPr>
                      <m:t>Player</m:t>
                    </m:r>
                    <m:r>
                      <a:rPr lang="en-US" i="1">
                        <a:latin typeface="Cambria Math" panose="02040503050406030204" pitchFamily="18" charset="0"/>
                      </a:rPr>
                      <m:t>(</m:t>
                    </m:r>
                    <m:r>
                      <a:rPr lang="en-US" i="1">
                        <a:latin typeface="Cambria Math" panose="02040503050406030204" pitchFamily="18" charset="0"/>
                      </a:rPr>
                      <m:t>𝑠</m:t>
                    </m:r>
                    <m:r>
                      <a:rPr lang="en-US" i="1">
                        <a:latin typeface="Cambria Math" panose="02040503050406030204" pitchFamily="18" charset="0"/>
                      </a:rPr>
                      <m:t>)</m:t>
                    </m:r>
                  </m:oMath>
                </a14:m>
                <a:r>
                  <a:rPr lang="en-US" dirty="0"/>
                  <a:t>: which player has the move in a state</a:t>
                </a:r>
              </a:p>
              <a:p>
                <a:pPr lvl="1"/>
                <a14:m>
                  <m:oMath xmlns:m="http://schemas.openxmlformats.org/officeDocument/2006/math">
                    <m:r>
                      <m:rPr>
                        <m:sty m:val="p"/>
                      </m:rPr>
                      <a:rPr lang="en-US">
                        <a:latin typeface="Cambria Math" panose="02040503050406030204" pitchFamily="18" charset="0"/>
                      </a:rPr>
                      <m:t>Actions</m:t>
                    </m:r>
                    <m:d>
                      <m:dPr>
                        <m:ctrlPr>
                          <a:rPr lang="en-US" i="1">
                            <a:latin typeface="Cambria Math" panose="02040503050406030204" pitchFamily="18" charset="0"/>
                          </a:rPr>
                        </m:ctrlPr>
                      </m:dPr>
                      <m:e>
                        <m:r>
                          <a:rPr lang="en-US" i="1">
                            <a:latin typeface="Cambria Math" panose="02040503050406030204" pitchFamily="18" charset="0"/>
                          </a:rPr>
                          <m:t>𝑠</m:t>
                        </m:r>
                      </m:e>
                    </m:d>
                  </m:oMath>
                </a14:m>
                <a:r>
                  <a:rPr lang="en-US" dirty="0"/>
                  <a:t>: the set of legal moves in a state</a:t>
                </a:r>
              </a:p>
              <a:p>
                <a:pPr lvl="1"/>
                <a14:m>
                  <m:oMath xmlns:m="http://schemas.openxmlformats.org/officeDocument/2006/math">
                    <m:r>
                      <m:rPr>
                        <m:sty m:val="p"/>
                      </m:rPr>
                      <a:rPr lang="en-US">
                        <a:latin typeface="Cambria Math" panose="02040503050406030204" pitchFamily="18" charset="0"/>
                      </a:rPr>
                      <m:t>Result</m:t>
                    </m:r>
                    <m:r>
                      <a:rPr lang="en-US" i="1">
                        <a:latin typeface="Cambria Math" panose="02040503050406030204" pitchFamily="18" charset="0"/>
                      </a:rPr>
                      <m:t>(</m:t>
                    </m:r>
                    <m:r>
                      <a:rPr lang="en-US" i="1">
                        <a:latin typeface="Cambria Math" panose="02040503050406030204" pitchFamily="18" charset="0"/>
                      </a:rPr>
                      <m:t>𝑠</m:t>
                    </m:r>
                    <m:r>
                      <a:rPr lang="en-US" i="1">
                        <a:latin typeface="Cambria Math" panose="02040503050406030204" pitchFamily="18" charset="0"/>
                      </a:rPr>
                      <m:t>,</m:t>
                    </m:r>
                    <m:r>
                      <a:rPr lang="en-US" i="1">
                        <a:latin typeface="Cambria Math" panose="02040503050406030204" pitchFamily="18" charset="0"/>
                      </a:rPr>
                      <m:t>𝑎</m:t>
                    </m:r>
                    <m:r>
                      <a:rPr lang="en-US" i="1">
                        <a:latin typeface="Cambria Math" panose="02040503050406030204" pitchFamily="18" charset="0"/>
                      </a:rPr>
                      <m:t>)</m:t>
                    </m:r>
                  </m:oMath>
                </a14:m>
                <a:r>
                  <a:rPr lang="en-US" dirty="0"/>
                  <a:t>: </a:t>
                </a:r>
                <a:r>
                  <a:rPr lang="en-US" dirty="0" smtClean="0"/>
                  <a:t>successor state </a:t>
                </a:r>
                <a:r>
                  <a:rPr lang="en-US" dirty="0"/>
                  <a:t>of </a:t>
                </a:r>
                <a:r>
                  <a:rPr lang="en-US" dirty="0" smtClean="0"/>
                  <a:t>state </a:t>
                </a:r>
                <a14:m>
                  <m:oMath xmlns:m="http://schemas.openxmlformats.org/officeDocument/2006/math">
                    <m:r>
                      <a:rPr lang="en-US" b="0" i="1" smtClean="0">
                        <a:latin typeface="Cambria Math" panose="02040503050406030204" pitchFamily="18" charset="0"/>
                      </a:rPr>
                      <m:t>𝑠</m:t>
                    </m:r>
                  </m:oMath>
                </a14:m>
                <a:r>
                  <a:rPr lang="en-US" dirty="0" smtClean="0"/>
                  <a:t> after move </a:t>
                </a:r>
                <a14:m>
                  <m:oMath xmlns:m="http://schemas.openxmlformats.org/officeDocument/2006/math">
                    <m:r>
                      <a:rPr lang="en-US" b="0" i="1" smtClean="0">
                        <a:latin typeface="Cambria Math" panose="02040503050406030204" pitchFamily="18" charset="0"/>
                      </a:rPr>
                      <m:t>𝑎</m:t>
                    </m:r>
                  </m:oMath>
                </a14:m>
                <a:endParaRPr lang="en-US" dirty="0"/>
              </a:p>
              <a:p>
                <a:pPr lvl="1"/>
                <a14:m>
                  <m:oMath xmlns:m="http://schemas.openxmlformats.org/officeDocument/2006/math">
                    <m:r>
                      <m:rPr>
                        <m:sty m:val="p"/>
                      </m:rPr>
                      <a:rPr lang="en-US">
                        <a:latin typeface="Cambria Math" panose="02040503050406030204" pitchFamily="18" charset="0"/>
                      </a:rPr>
                      <m:t>TerminalTest</m:t>
                    </m:r>
                    <m:d>
                      <m:dPr>
                        <m:ctrlPr>
                          <a:rPr lang="en-US" i="1">
                            <a:latin typeface="Cambria Math" panose="02040503050406030204" pitchFamily="18" charset="0"/>
                          </a:rPr>
                        </m:ctrlPr>
                      </m:dPr>
                      <m:e>
                        <m:r>
                          <a:rPr lang="en-US" i="1">
                            <a:latin typeface="Cambria Math" panose="02040503050406030204" pitchFamily="18" charset="0"/>
                          </a:rPr>
                          <m:t>𝑠</m:t>
                        </m:r>
                      </m:e>
                    </m:d>
                  </m:oMath>
                </a14:m>
                <a:r>
                  <a:rPr lang="en-US" dirty="0"/>
                  <a:t>: </a:t>
                </a:r>
                <a14:m>
                  <m:oMath xmlns:m="http://schemas.openxmlformats.org/officeDocument/2006/math">
                    <m:r>
                      <a:rPr lang="en-US" i="1">
                        <a:latin typeface="Cambria Math" panose="02040503050406030204" pitchFamily="18" charset="0"/>
                      </a:rPr>
                      <m:t>𝑡𝑟𝑢𝑒</m:t>
                    </m:r>
                  </m:oMath>
                </a14:m>
                <a:r>
                  <a:rPr lang="en-US" dirty="0"/>
                  <a:t> if the game is over at state </a:t>
                </a:r>
                <a14:m>
                  <m:oMath xmlns:m="http://schemas.openxmlformats.org/officeDocument/2006/math">
                    <m:r>
                      <a:rPr lang="en-US" i="1">
                        <a:latin typeface="Cambria Math" panose="02040503050406030204" pitchFamily="18" charset="0"/>
                      </a:rPr>
                      <m:t>𝑠</m:t>
                    </m:r>
                  </m:oMath>
                </a14:m>
                <a:r>
                  <a:rPr lang="en-US" dirty="0"/>
                  <a:t> and </a:t>
                </a:r>
                <a14:m>
                  <m:oMath xmlns:m="http://schemas.openxmlformats.org/officeDocument/2006/math">
                    <m:r>
                      <a:rPr lang="en-US" i="1">
                        <a:latin typeface="Cambria Math" panose="02040503050406030204" pitchFamily="18" charset="0"/>
                      </a:rPr>
                      <m:t>𝑓𝑎𝑙𝑠𝑒</m:t>
                    </m:r>
                  </m:oMath>
                </a14:m>
                <a:r>
                  <a:rPr lang="en-US" dirty="0"/>
                  <a:t> otherwise</a:t>
                </a:r>
              </a:p>
              <a:p>
                <a:pPr lvl="1"/>
                <a14:m>
                  <m:oMath xmlns:m="http://schemas.openxmlformats.org/officeDocument/2006/math">
                    <m:r>
                      <m:rPr>
                        <m:sty m:val="p"/>
                      </m:rPr>
                      <a:rPr lang="en-US">
                        <a:latin typeface="Cambria Math" panose="02040503050406030204" pitchFamily="18" charset="0"/>
                      </a:rPr>
                      <m:t>Utility</m:t>
                    </m:r>
                    <m:r>
                      <a:rPr lang="en-US" i="1">
                        <a:latin typeface="Cambria Math" panose="02040503050406030204" pitchFamily="18" charset="0"/>
                      </a:rPr>
                      <m:t>(</m:t>
                    </m:r>
                    <m:r>
                      <a:rPr lang="en-US" i="1">
                        <a:latin typeface="Cambria Math" panose="02040503050406030204" pitchFamily="18" charset="0"/>
                      </a:rPr>
                      <m:t>𝑠</m:t>
                    </m:r>
                    <m:r>
                      <a:rPr lang="en-US" i="1">
                        <a:latin typeface="Cambria Math" panose="02040503050406030204" pitchFamily="18" charset="0"/>
                      </a:rPr>
                      <m:t>,</m:t>
                    </m:r>
                    <m:r>
                      <a:rPr lang="en-US" i="1">
                        <a:latin typeface="Cambria Math" panose="02040503050406030204" pitchFamily="18" charset="0"/>
                      </a:rPr>
                      <m:t>𝑝</m:t>
                    </m:r>
                    <m:r>
                      <a:rPr lang="en-US" i="1">
                        <a:latin typeface="Cambria Math" panose="02040503050406030204" pitchFamily="18" charset="0"/>
                      </a:rPr>
                      <m:t>)</m:t>
                    </m:r>
                  </m:oMath>
                </a14:m>
                <a:r>
                  <a:rPr lang="en-US" dirty="0"/>
                  <a:t>: utility for player </a:t>
                </a:r>
                <a14:m>
                  <m:oMath xmlns:m="http://schemas.openxmlformats.org/officeDocument/2006/math">
                    <m:r>
                      <a:rPr lang="en-US" i="1">
                        <a:latin typeface="Cambria Math" panose="02040503050406030204" pitchFamily="18" charset="0"/>
                      </a:rPr>
                      <m:t>𝑝</m:t>
                    </m:r>
                    <m:r>
                      <a:rPr lang="en-US" i="1">
                        <a:latin typeface="Cambria Math" panose="02040503050406030204" pitchFamily="18" charset="0"/>
                      </a:rPr>
                      <m:t>∈{</m:t>
                    </m:r>
                    <m:r>
                      <m:rPr>
                        <m:sty m:val="p"/>
                      </m:rPr>
                      <a:rPr lang="en-US">
                        <a:latin typeface="Cambria Math" panose="02040503050406030204" pitchFamily="18" charset="0"/>
                      </a:rPr>
                      <m:t>MAX</m:t>
                    </m:r>
                    <m:r>
                      <a:rPr lang="en-US" i="1">
                        <a:latin typeface="Cambria Math" panose="02040503050406030204" pitchFamily="18" charset="0"/>
                      </a:rPr>
                      <m:t>,</m:t>
                    </m:r>
                    <m:r>
                      <m:rPr>
                        <m:sty m:val="p"/>
                      </m:rPr>
                      <a:rPr lang="en-US">
                        <a:latin typeface="Cambria Math" panose="02040503050406030204" pitchFamily="18" charset="0"/>
                      </a:rPr>
                      <m:t>MIN</m:t>
                    </m:r>
                    <m:r>
                      <a:rPr lang="en-US" i="1">
                        <a:latin typeface="Cambria Math" panose="02040503050406030204" pitchFamily="18" charset="0"/>
                      </a:rPr>
                      <m:t>}</m:t>
                    </m:r>
                  </m:oMath>
                </a14:m>
                <a:r>
                  <a:rPr lang="en-US" dirty="0"/>
                  <a:t> if game ends in state </a:t>
                </a:r>
                <a14:m>
                  <m:oMath xmlns:m="http://schemas.openxmlformats.org/officeDocument/2006/math">
                    <m:r>
                      <a:rPr lang="en-US" i="1">
                        <a:latin typeface="Cambria Math" panose="02040503050406030204" pitchFamily="18" charset="0"/>
                      </a:rPr>
                      <m:t>𝑠</m:t>
                    </m:r>
                  </m:oMath>
                </a14:m>
                <a:endParaRPr lang="en-US" dirty="0"/>
              </a:p>
              <a:p>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sz="quarter" idx="1"/>
              </p:nvPr>
            </p:nvSpPr>
            <p:spPr>
              <a:blipFill rotWithShape="0">
                <a:blip r:embed="rId2"/>
                <a:stretch>
                  <a:fillRect l="-741" t="-1235"/>
                </a:stretch>
              </a:blipFill>
            </p:spPr>
            <p:txBody>
              <a:bodyPr/>
              <a:lstStyle/>
              <a:p>
                <a:r>
                  <a:rPr lang="en-US">
                    <a:noFill/>
                  </a:rPr>
                  <a:t> </a:t>
                </a:r>
              </a:p>
            </p:txBody>
          </p:sp>
        </mc:Fallback>
      </mc:AlternateContent>
      <p:sp>
        <p:nvSpPr>
          <p:cNvPr id="4" name="Date Placeholder 3"/>
          <p:cNvSpPr>
            <a:spLocks noGrp="1"/>
          </p:cNvSpPr>
          <p:nvPr>
            <p:ph type="dt" sz="half" idx="10"/>
          </p:nvPr>
        </p:nvSpPr>
        <p:spPr/>
        <p:txBody>
          <a:bodyPr/>
          <a:lstStyle/>
          <a:p>
            <a:fld id="{25DF680D-2C67-4C95-A53E-F5B5FCCE787F}" type="datetime1">
              <a:rPr lang="en-US" smtClean="0"/>
              <a:t>11/20/2018</a:t>
            </a:fld>
            <a:endParaRPr lang="en-US" dirty="0"/>
          </a:p>
        </p:txBody>
      </p:sp>
      <p:sp>
        <p:nvSpPr>
          <p:cNvPr id="5" name="Footer Placeholder 4"/>
          <p:cNvSpPr>
            <a:spLocks noGrp="1"/>
          </p:cNvSpPr>
          <p:nvPr>
            <p:ph type="ftr" sz="quarter" idx="11"/>
          </p:nvPr>
        </p:nvSpPr>
        <p:spPr/>
        <p:txBody>
          <a:bodyPr/>
          <a:lstStyle/>
          <a:p>
            <a:r>
              <a:rPr lang="en-US" smtClean="0"/>
              <a:t>Fei Fang</a:t>
            </a:r>
            <a:endParaRPr lang="en-US" dirty="0"/>
          </a:p>
        </p:txBody>
      </p:sp>
      <p:sp>
        <p:nvSpPr>
          <p:cNvPr id="6" name="Slide Number Placeholder 5"/>
          <p:cNvSpPr>
            <a:spLocks noGrp="1"/>
          </p:cNvSpPr>
          <p:nvPr>
            <p:ph type="sldNum" sz="quarter" idx="12"/>
          </p:nvPr>
        </p:nvSpPr>
        <p:spPr/>
        <p:txBody>
          <a:bodyPr/>
          <a:lstStyle/>
          <a:p>
            <a:fld id="{A3B20E47-2A4C-4221-B6B9-A2AC2F1C1077}" type="slidenum">
              <a:rPr lang="en-US" smtClean="0"/>
              <a:pPr/>
              <a:t>15</a:t>
            </a:fld>
            <a:endParaRPr lang="en-US" dirty="0"/>
          </a:p>
        </p:txBody>
      </p:sp>
    </p:spTree>
    <p:extLst>
      <p:ext uri="{BB962C8B-B14F-4D97-AF65-F5344CB8AC3E}">
        <p14:creationId xmlns:p14="http://schemas.microsoft.com/office/powerpoint/2010/main" val="3362517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Formulation and Representation</a:t>
            </a:r>
          </a:p>
        </p:txBody>
      </p:sp>
      <p:sp>
        <p:nvSpPr>
          <p:cNvPr id="3" name="Content Placeholder 2"/>
          <p:cNvSpPr>
            <a:spLocks noGrp="1"/>
          </p:cNvSpPr>
          <p:nvPr>
            <p:ph sz="quarter" idx="1"/>
          </p:nvPr>
        </p:nvSpPr>
        <p:spPr/>
        <p:txBody>
          <a:bodyPr/>
          <a:lstStyle/>
          <a:p>
            <a:r>
              <a:rPr lang="en-US" dirty="0" smtClean="0"/>
              <a:t>A (partial) game tree for Tic-Tac-Toe</a:t>
            </a:r>
          </a:p>
          <a:p>
            <a:endParaRPr lang="en-US" dirty="0"/>
          </a:p>
        </p:txBody>
      </p:sp>
      <p:sp>
        <p:nvSpPr>
          <p:cNvPr id="4" name="Date Placeholder 3"/>
          <p:cNvSpPr>
            <a:spLocks noGrp="1"/>
          </p:cNvSpPr>
          <p:nvPr>
            <p:ph type="dt" sz="half" idx="10"/>
          </p:nvPr>
        </p:nvSpPr>
        <p:spPr/>
        <p:txBody>
          <a:bodyPr/>
          <a:lstStyle/>
          <a:p>
            <a:fld id="{25DF680D-2C67-4C95-A53E-F5B5FCCE787F}" type="datetime1">
              <a:rPr lang="en-US" smtClean="0"/>
              <a:t>11/20/2018</a:t>
            </a:fld>
            <a:endParaRPr lang="en-US" dirty="0"/>
          </a:p>
        </p:txBody>
      </p:sp>
      <p:sp>
        <p:nvSpPr>
          <p:cNvPr id="5" name="Footer Placeholder 4"/>
          <p:cNvSpPr>
            <a:spLocks noGrp="1"/>
          </p:cNvSpPr>
          <p:nvPr>
            <p:ph type="ftr" sz="quarter" idx="11"/>
          </p:nvPr>
        </p:nvSpPr>
        <p:spPr/>
        <p:txBody>
          <a:bodyPr/>
          <a:lstStyle/>
          <a:p>
            <a:r>
              <a:rPr lang="en-US" smtClean="0"/>
              <a:t>Fei Fang</a:t>
            </a:r>
            <a:endParaRPr lang="en-US" dirty="0"/>
          </a:p>
        </p:txBody>
      </p:sp>
      <p:sp>
        <p:nvSpPr>
          <p:cNvPr id="6" name="Slide Number Placeholder 5"/>
          <p:cNvSpPr>
            <a:spLocks noGrp="1"/>
          </p:cNvSpPr>
          <p:nvPr>
            <p:ph type="sldNum" sz="quarter" idx="12"/>
          </p:nvPr>
        </p:nvSpPr>
        <p:spPr/>
        <p:txBody>
          <a:bodyPr/>
          <a:lstStyle/>
          <a:p>
            <a:fld id="{A3B20E47-2A4C-4221-B6B9-A2AC2F1C1077}" type="slidenum">
              <a:rPr lang="en-US" smtClean="0"/>
              <a:pPr/>
              <a:t>16</a:t>
            </a:fld>
            <a:endParaRPr lang="en-US" dirty="0"/>
          </a:p>
        </p:txBody>
      </p:sp>
      <p:pic>
        <p:nvPicPr>
          <p:cNvPr id="8" name="Picture 2" descr="Tic tac toe.sv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85100" y="8449"/>
            <a:ext cx="1248377" cy="111105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a:blip r:embed="rId3"/>
          <a:stretch>
            <a:fillRect/>
          </a:stretch>
        </p:blipFill>
        <p:spPr>
          <a:xfrm>
            <a:off x="1020116" y="2000554"/>
            <a:ext cx="6544733" cy="4219362"/>
          </a:xfrm>
          <a:prstGeom prst="rect">
            <a:avLst/>
          </a:prstGeom>
        </p:spPr>
      </p:pic>
    </p:spTree>
    <p:extLst>
      <p:ext uri="{BB962C8B-B14F-4D97-AF65-F5344CB8AC3E}">
        <p14:creationId xmlns:p14="http://schemas.microsoft.com/office/powerpoint/2010/main" val="1119589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Formulation and Representation</a:t>
            </a:r>
          </a:p>
        </p:txBody>
      </p:sp>
      <p:sp>
        <p:nvSpPr>
          <p:cNvPr id="3" name="Content Placeholder 2"/>
          <p:cNvSpPr>
            <a:spLocks noGrp="1"/>
          </p:cNvSpPr>
          <p:nvPr>
            <p:ph sz="quarter" idx="1"/>
          </p:nvPr>
        </p:nvSpPr>
        <p:spPr/>
        <p:txBody>
          <a:bodyPr/>
          <a:lstStyle/>
          <a:p>
            <a:r>
              <a:rPr lang="en-US" dirty="0" smtClean="0"/>
              <a:t>In search, we find a path from initial state to a terminal state</a:t>
            </a:r>
          </a:p>
          <a:p>
            <a:endParaRPr lang="en-US" dirty="0" smtClean="0"/>
          </a:p>
          <a:p>
            <a:r>
              <a:rPr lang="en-US" dirty="0" smtClean="0"/>
              <a:t>In </a:t>
            </a:r>
            <a:r>
              <a:rPr lang="en-US" dirty="0"/>
              <a:t>two-player sequential zero-sum complete-information </a:t>
            </a:r>
            <a:r>
              <a:rPr lang="en-US" dirty="0" smtClean="0"/>
              <a:t>games, we are looking for a “strategy profile” or “contingent plan”: An action for each state</a:t>
            </a:r>
          </a:p>
        </p:txBody>
      </p:sp>
      <p:sp>
        <p:nvSpPr>
          <p:cNvPr id="4" name="Date Placeholder 3"/>
          <p:cNvSpPr>
            <a:spLocks noGrp="1"/>
          </p:cNvSpPr>
          <p:nvPr>
            <p:ph type="dt" sz="half" idx="10"/>
          </p:nvPr>
        </p:nvSpPr>
        <p:spPr/>
        <p:txBody>
          <a:bodyPr/>
          <a:lstStyle/>
          <a:p>
            <a:fld id="{25DF680D-2C67-4C95-A53E-F5B5FCCE787F}" type="datetime1">
              <a:rPr lang="en-US" smtClean="0"/>
              <a:t>11/20/2018</a:t>
            </a:fld>
            <a:endParaRPr lang="en-US" dirty="0"/>
          </a:p>
        </p:txBody>
      </p:sp>
      <p:sp>
        <p:nvSpPr>
          <p:cNvPr id="5" name="Footer Placeholder 4"/>
          <p:cNvSpPr>
            <a:spLocks noGrp="1"/>
          </p:cNvSpPr>
          <p:nvPr>
            <p:ph type="ftr" sz="quarter" idx="11"/>
          </p:nvPr>
        </p:nvSpPr>
        <p:spPr/>
        <p:txBody>
          <a:bodyPr/>
          <a:lstStyle/>
          <a:p>
            <a:r>
              <a:rPr lang="en-US" smtClean="0"/>
              <a:t>Fei Fang</a:t>
            </a:r>
            <a:endParaRPr lang="en-US" dirty="0"/>
          </a:p>
        </p:txBody>
      </p:sp>
      <p:sp>
        <p:nvSpPr>
          <p:cNvPr id="6" name="Slide Number Placeholder 5"/>
          <p:cNvSpPr>
            <a:spLocks noGrp="1"/>
          </p:cNvSpPr>
          <p:nvPr>
            <p:ph type="sldNum" sz="quarter" idx="12"/>
          </p:nvPr>
        </p:nvSpPr>
        <p:spPr/>
        <p:txBody>
          <a:bodyPr/>
          <a:lstStyle/>
          <a:p>
            <a:fld id="{A3B20E47-2A4C-4221-B6B9-A2AC2F1C1077}" type="slidenum">
              <a:rPr lang="en-US" smtClean="0"/>
              <a:pPr/>
              <a:t>17</a:t>
            </a:fld>
            <a:endParaRPr lang="en-US" dirty="0"/>
          </a:p>
        </p:txBody>
      </p:sp>
    </p:spTree>
    <p:extLst>
      <p:ext uri="{BB962C8B-B14F-4D97-AF65-F5344CB8AC3E}">
        <p14:creationId xmlns:p14="http://schemas.microsoft.com/office/powerpoint/2010/main" val="264299071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Quiz 1</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sz="quarter" idx="1"/>
              </p:nvPr>
            </p:nvSpPr>
            <p:spPr/>
            <p:txBody>
              <a:bodyPr/>
              <a:lstStyle/>
              <a:p>
                <a:r>
                  <a:rPr lang="en-US" dirty="0" smtClean="0"/>
                  <a:t>How many terminal nodes are there in the game tree of Tic-Tac-Toe?</a:t>
                </a:r>
              </a:p>
              <a:p>
                <a:pPr lvl="1"/>
                <a:r>
                  <a:rPr lang="en-US" dirty="0" smtClean="0"/>
                  <a:t>A: #terminal nodes=</a:t>
                </a:r>
                <a14:m>
                  <m:oMath xmlns:m="http://schemas.openxmlformats.org/officeDocument/2006/math">
                    <m:sSup>
                      <m:sSupPr>
                        <m:ctrlPr>
                          <a:rPr lang="en-US" b="0" i="1" smtClean="0">
                            <a:latin typeface="Cambria Math" panose="02040503050406030204" pitchFamily="18" charset="0"/>
                          </a:rPr>
                        </m:ctrlPr>
                      </m:sSupPr>
                      <m:e>
                        <m:r>
                          <a:rPr lang="en-US" b="0" i="1" smtClean="0">
                            <a:latin typeface="Cambria Math" panose="02040503050406030204" pitchFamily="18" charset="0"/>
                          </a:rPr>
                          <m:t>9</m:t>
                        </m:r>
                      </m:e>
                      <m:sup>
                        <m:r>
                          <a:rPr lang="en-US" b="0" i="1" smtClean="0">
                            <a:latin typeface="Cambria Math" panose="02040503050406030204" pitchFamily="18" charset="0"/>
                          </a:rPr>
                          <m:t>9</m:t>
                        </m:r>
                      </m:sup>
                    </m:sSup>
                  </m:oMath>
                </a14:m>
                <a:endParaRPr lang="en-US" b="0" dirty="0" smtClean="0"/>
              </a:p>
              <a:p>
                <a:pPr lvl="1"/>
                <a:r>
                  <a:rPr lang="en-US" dirty="0" smtClean="0"/>
                  <a:t>B: #terminal </a:t>
                </a:r>
                <a:r>
                  <a:rPr lang="en-US" dirty="0"/>
                  <a:t>nodes</a:t>
                </a:r>
                <a:r>
                  <a:rPr lang="en-US" dirty="0" smtClean="0"/>
                  <a:t>=</a:t>
                </a:r>
                <a14:m>
                  <m:oMath xmlns:m="http://schemas.openxmlformats.org/officeDocument/2006/math">
                    <m:r>
                      <a:rPr lang="en-US" b="0" i="1" smtClean="0">
                        <a:latin typeface="Cambria Math" panose="02040503050406030204" pitchFamily="18" charset="0"/>
                      </a:rPr>
                      <m:t>9!</m:t>
                    </m:r>
                  </m:oMath>
                </a14:m>
                <a:endParaRPr lang="en-US" b="0" dirty="0" smtClean="0"/>
              </a:p>
              <a:p>
                <a:pPr lvl="1"/>
                <a:r>
                  <a:rPr lang="en-US" b="0" dirty="0" smtClean="0"/>
                  <a:t>C: #terminal nodes</a:t>
                </a:r>
                <a14:m>
                  <m:oMath xmlns:m="http://schemas.openxmlformats.org/officeDocument/2006/math">
                    <m:r>
                      <a:rPr lang="en-US" b="0" i="1" smtClean="0">
                        <a:latin typeface="Cambria Math" panose="02040503050406030204" pitchFamily="18" charset="0"/>
                      </a:rPr>
                      <m:t>&lt;9!</m:t>
                    </m:r>
                  </m:oMath>
                </a14:m>
                <a:endParaRPr lang="en-US" b="0" dirty="0" smtClean="0"/>
              </a:p>
              <a:p>
                <a:pPr lvl="1"/>
                <a:r>
                  <a:rPr lang="en-US" dirty="0" smtClean="0"/>
                  <a:t>D: </a:t>
                </a:r>
                <a14:m>
                  <m:oMath xmlns:m="http://schemas.openxmlformats.org/officeDocument/2006/math">
                    <m:r>
                      <a:rPr lang="en-US" i="1">
                        <a:latin typeface="Cambria Math" panose="02040503050406030204" pitchFamily="18" charset="0"/>
                      </a:rPr>
                      <m:t>9!</m:t>
                    </m:r>
                    <m:r>
                      <a:rPr lang="en-US" b="0" i="1" smtClean="0">
                        <a:latin typeface="Cambria Math" panose="02040503050406030204" pitchFamily="18" charset="0"/>
                      </a:rPr>
                      <m:t>&lt;</m:t>
                    </m:r>
                  </m:oMath>
                </a14:m>
                <a:r>
                  <a:rPr lang="en-US" dirty="0"/>
                  <a:t>#terminal nodes</a:t>
                </a:r>
                <a14:m>
                  <m:oMath xmlns:m="http://schemas.openxmlformats.org/officeDocument/2006/math">
                    <m:r>
                      <a:rPr lang="en-US" i="1">
                        <a:latin typeface="Cambria Math" panose="02040503050406030204" pitchFamily="18" charset="0"/>
                      </a:rPr>
                      <m:t>&lt;</m:t>
                    </m:r>
                    <m:sSup>
                      <m:sSupPr>
                        <m:ctrlPr>
                          <a:rPr lang="en-US" b="0" i="1" smtClean="0">
                            <a:latin typeface="Cambria Math" panose="02040503050406030204" pitchFamily="18" charset="0"/>
                          </a:rPr>
                        </m:ctrlPr>
                      </m:sSupPr>
                      <m:e>
                        <m:r>
                          <a:rPr lang="en-US" i="1">
                            <a:latin typeface="Cambria Math" panose="02040503050406030204" pitchFamily="18" charset="0"/>
                          </a:rPr>
                          <m:t>9</m:t>
                        </m:r>
                      </m:e>
                      <m:sup>
                        <m:r>
                          <a:rPr lang="en-US" b="0" i="1" smtClean="0">
                            <a:latin typeface="Cambria Math" panose="02040503050406030204" pitchFamily="18" charset="0"/>
                          </a:rPr>
                          <m:t>9</m:t>
                        </m:r>
                      </m:sup>
                    </m:sSup>
                  </m:oMath>
                </a14:m>
                <a:endParaRPr lang="en-US" dirty="0"/>
              </a:p>
              <a:p>
                <a:pPr lvl="1"/>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sz="quarter" idx="1"/>
              </p:nvPr>
            </p:nvSpPr>
            <p:spPr>
              <a:blipFill rotWithShape="0">
                <a:blip r:embed="rId2"/>
                <a:stretch>
                  <a:fillRect l="-741" t="-1235" r="-1704"/>
                </a:stretch>
              </a:blipFill>
            </p:spPr>
            <p:txBody>
              <a:bodyPr/>
              <a:lstStyle/>
              <a:p>
                <a:r>
                  <a:rPr lang="en-US">
                    <a:noFill/>
                  </a:rPr>
                  <a:t> </a:t>
                </a:r>
              </a:p>
            </p:txBody>
          </p:sp>
        </mc:Fallback>
      </mc:AlternateContent>
      <p:sp>
        <p:nvSpPr>
          <p:cNvPr id="4" name="Date Placeholder 3"/>
          <p:cNvSpPr>
            <a:spLocks noGrp="1"/>
          </p:cNvSpPr>
          <p:nvPr>
            <p:ph type="dt" sz="half" idx="10"/>
          </p:nvPr>
        </p:nvSpPr>
        <p:spPr/>
        <p:txBody>
          <a:bodyPr/>
          <a:lstStyle/>
          <a:p>
            <a:fld id="{25DF680D-2C67-4C95-A53E-F5B5FCCE787F}" type="datetime1">
              <a:rPr lang="en-US" smtClean="0"/>
              <a:t>11/20/2018</a:t>
            </a:fld>
            <a:endParaRPr lang="en-US" dirty="0"/>
          </a:p>
        </p:txBody>
      </p:sp>
      <p:sp>
        <p:nvSpPr>
          <p:cNvPr id="5" name="Footer Placeholder 4"/>
          <p:cNvSpPr>
            <a:spLocks noGrp="1"/>
          </p:cNvSpPr>
          <p:nvPr>
            <p:ph type="ftr" sz="quarter" idx="11"/>
          </p:nvPr>
        </p:nvSpPr>
        <p:spPr/>
        <p:txBody>
          <a:bodyPr/>
          <a:lstStyle/>
          <a:p>
            <a:r>
              <a:rPr lang="en-US" smtClean="0"/>
              <a:t>Fei Fang</a:t>
            </a:r>
            <a:endParaRPr lang="en-US" dirty="0"/>
          </a:p>
        </p:txBody>
      </p:sp>
      <p:sp>
        <p:nvSpPr>
          <p:cNvPr id="6" name="Slide Number Placeholder 5"/>
          <p:cNvSpPr>
            <a:spLocks noGrp="1"/>
          </p:cNvSpPr>
          <p:nvPr>
            <p:ph type="sldNum" sz="quarter" idx="12"/>
          </p:nvPr>
        </p:nvSpPr>
        <p:spPr/>
        <p:txBody>
          <a:bodyPr/>
          <a:lstStyle/>
          <a:p>
            <a:fld id="{A3B20E47-2A4C-4221-B6B9-A2AC2F1C1077}" type="slidenum">
              <a:rPr lang="en-US" smtClean="0"/>
              <a:pPr/>
              <a:t>18</a:t>
            </a:fld>
            <a:endParaRPr lang="en-US" dirty="0"/>
          </a:p>
        </p:txBody>
      </p:sp>
      <p:pic>
        <p:nvPicPr>
          <p:cNvPr id="7" name="Picture 2" descr="Tic tac toe.sv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56167" y="4098171"/>
            <a:ext cx="2072673" cy="18446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446096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Quiz 1</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sz="quarter" idx="1"/>
              </p:nvPr>
            </p:nvSpPr>
            <p:spPr/>
            <p:txBody>
              <a:bodyPr/>
              <a:lstStyle/>
              <a:p>
                <a:r>
                  <a:rPr lang="en-US" dirty="0" smtClean="0"/>
                  <a:t>How many terminal nodes are there in the game tree of Tic-Tac-Toe?</a:t>
                </a:r>
              </a:p>
              <a:p>
                <a:pPr lvl="1"/>
                <a:r>
                  <a:rPr lang="en-US" dirty="0" smtClean="0"/>
                  <a:t>A: #terminal nodes=</a:t>
                </a:r>
                <a14:m>
                  <m:oMath xmlns:m="http://schemas.openxmlformats.org/officeDocument/2006/math">
                    <m:sSup>
                      <m:sSupPr>
                        <m:ctrlPr>
                          <a:rPr lang="en-US" b="0" i="1" smtClean="0">
                            <a:latin typeface="Cambria Math" panose="02040503050406030204" pitchFamily="18" charset="0"/>
                          </a:rPr>
                        </m:ctrlPr>
                      </m:sSupPr>
                      <m:e>
                        <m:r>
                          <a:rPr lang="en-US" b="0" i="1" smtClean="0">
                            <a:latin typeface="Cambria Math" panose="02040503050406030204" pitchFamily="18" charset="0"/>
                          </a:rPr>
                          <m:t>9</m:t>
                        </m:r>
                      </m:e>
                      <m:sup>
                        <m:r>
                          <a:rPr lang="en-US" b="0" i="1" smtClean="0">
                            <a:latin typeface="Cambria Math" panose="02040503050406030204" pitchFamily="18" charset="0"/>
                          </a:rPr>
                          <m:t>9</m:t>
                        </m:r>
                      </m:sup>
                    </m:sSup>
                  </m:oMath>
                </a14:m>
                <a:endParaRPr lang="en-US" b="0" dirty="0" smtClean="0"/>
              </a:p>
              <a:p>
                <a:pPr lvl="1"/>
                <a:r>
                  <a:rPr lang="en-US" dirty="0" smtClean="0"/>
                  <a:t>B: #terminal </a:t>
                </a:r>
                <a:r>
                  <a:rPr lang="en-US" dirty="0"/>
                  <a:t>nodes</a:t>
                </a:r>
                <a:r>
                  <a:rPr lang="en-US" dirty="0" smtClean="0"/>
                  <a:t>=</a:t>
                </a:r>
                <a14:m>
                  <m:oMath xmlns:m="http://schemas.openxmlformats.org/officeDocument/2006/math">
                    <m:r>
                      <a:rPr lang="en-US" b="0" i="1" smtClean="0">
                        <a:latin typeface="Cambria Math" panose="02040503050406030204" pitchFamily="18" charset="0"/>
                      </a:rPr>
                      <m:t>9!</m:t>
                    </m:r>
                  </m:oMath>
                </a14:m>
                <a:endParaRPr lang="en-US" b="0" dirty="0" smtClean="0"/>
              </a:p>
              <a:p>
                <a:pPr lvl="1"/>
                <a:r>
                  <a:rPr lang="en-US" b="0" dirty="0" smtClean="0"/>
                  <a:t>C: #terminal nodes</a:t>
                </a:r>
                <a14:m>
                  <m:oMath xmlns:m="http://schemas.openxmlformats.org/officeDocument/2006/math">
                    <m:r>
                      <a:rPr lang="en-US" b="0" i="1" smtClean="0">
                        <a:latin typeface="Cambria Math" panose="02040503050406030204" pitchFamily="18" charset="0"/>
                      </a:rPr>
                      <m:t>&lt;9!</m:t>
                    </m:r>
                  </m:oMath>
                </a14:m>
                <a:endParaRPr lang="en-US" b="0" dirty="0" smtClean="0"/>
              </a:p>
              <a:p>
                <a:pPr lvl="1"/>
                <a:r>
                  <a:rPr lang="en-US" dirty="0" smtClean="0"/>
                  <a:t>D: </a:t>
                </a:r>
                <a14:m>
                  <m:oMath xmlns:m="http://schemas.openxmlformats.org/officeDocument/2006/math">
                    <m:r>
                      <a:rPr lang="en-US" i="1">
                        <a:latin typeface="Cambria Math" panose="02040503050406030204" pitchFamily="18" charset="0"/>
                      </a:rPr>
                      <m:t>9!</m:t>
                    </m:r>
                    <m:r>
                      <a:rPr lang="en-US" b="0" i="1" smtClean="0">
                        <a:latin typeface="Cambria Math" panose="02040503050406030204" pitchFamily="18" charset="0"/>
                      </a:rPr>
                      <m:t>&lt;</m:t>
                    </m:r>
                  </m:oMath>
                </a14:m>
                <a:r>
                  <a:rPr lang="en-US" dirty="0"/>
                  <a:t>#terminal nodes</a:t>
                </a:r>
                <a14:m>
                  <m:oMath xmlns:m="http://schemas.openxmlformats.org/officeDocument/2006/math">
                    <m:r>
                      <a:rPr lang="en-US" i="1">
                        <a:latin typeface="Cambria Math" panose="02040503050406030204" pitchFamily="18" charset="0"/>
                      </a:rPr>
                      <m:t>&lt;</m:t>
                    </m:r>
                    <m:sSup>
                      <m:sSupPr>
                        <m:ctrlPr>
                          <a:rPr lang="en-US" b="0" i="1" smtClean="0">
                            <a:latin typeface="Cambria Math" panose="02040503050406030204" pitchFamily="18" charset="0"/>
                          </a:rPr>
                        </m:ctrlPr>
                      </m:sSupPr>
                      <m:e>
                        <m:r>
                          <a:rPr lang="en-US" i="1">
                            <a:latin typeface="Cambria Math" panose="02040503050406030204" pitchFamily="18" charset="0"/>
                          </a:rPr>
                          <m:t>9</m:t>
                        </m:r>
                      </m:e>
                      <m:sup>
                        <m:r>
                          <a:rPr lang="en-US" b="0" i="1" smtClean="0">
                            <a:latin typeface="Cambria Math" panose="02040503050406030204" pitchFamily="18" charset="0"/>
                          </a:rPr>
                          <m:t>9</m:t>
                        </m:r>
                      </m:sup>
                    </m:sSup>
                  </m:oMath>
                </a14:m>
                <a:endParaRPr lang="en-US" dirty="0"/>
              </a:p>
              <a:p>
                <a:pPr lvl="1"/>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sz="quarter" idx="1"/>
              </p:nvPr>
            </p:nvSpPr>
            <p:spPr>
              <a:blipFill rotWithShape="0">
                <a:blip r:embed="rId2"/>
                <a:stretch>
                  <a:fillRect l="-741" t="-1235" r="-1704"/>
                </a:stretch>
              </a:blipFill>
            </p:spPr>
            <p:txBody>
              <a:bodyPr/>
              <a:lstStyle/>
              <a:p>
                <a:r>
                  <a:rPr lang="en-US">
                    <a:noFill/>
                  </a:rPr>
                  <a:t> </a:t>
                </a:r>
              </a:p>
            </p:txBody>
          </p:sp>
        </mc:Fallback>
      </mc:AlternateContent>
      <p:sp>
        <p:nvSpPr>
          <p:cNvPr id="4" name="Date Placeholder 3"/>
          <p:cNvSpPr>
            <a:spLocks noGrp="1"/>
          </p:cNvSpPr>
          <p:nvPr>
            <p:ph type="dt" sz="half" idx="10"/>
          </p:nvPr>
        </p:nvSpPr>
        <p:spPr/>
        <p:txBody>
          <a:bodyPr/>
          <a:lstStyle/>
          <a:p>
            <a:fld id="{25DF680D-2C67-4C95-A53E-F5B5FCCE787F}" type="datetime1">
              <a:rPr lang="en-US" smtClean="0"/>
              <a:t>11/20/2018</a:t>
            </a:fld>
            <a:endParaRPr lang="en-US" dirty="0"/>
          </a:p>
        </p:txBody>
      </p:sp>
      <p:sp>
        <p:nvSpPr>
          <p:cNvPr id="5" name="Footer Placeholder 4"/>
          <p:cNvSpPr>
            <a:spLocks noGrp="1"/>
          </p:cNvSpPr>
          <p:nvPr>
            <p:ph type="ftr" sz="quarter" idx="11"/>
          </p:nvPr>
        </p:nvSpPr>
        <p:spPr/>
        <p:txBody>
          <a:bodyPr/>
          <a:lstStyle/>
          <a:p>
            <a:r>
              <a:rPr lang="en-US" smtClean="0"/>
              <a:t>Fei Fang</a:t>
            </a:r>
            <a:endParaRPr lang="en-US" dirty="0"/>
          </a:p>
        </p:txBody>
      </p:sp>
      <p:sp>
        <p:nvSpPr>
          <p:cNvPr id="6" name="Slide Number Placeholder 5"/>
          <p:cNvSpPr>
            <a:spLocks noGrp="1"/>
          </p:cNvSpPr>
          <p:nvPr>
            <p:ph type="sldNum" sz="quarter" idx="12"/>
          </p:nvPr>
        </p:nvSpPr>
        <p:spPr/>
        <p:txBody>
          <a:bodyPr/>
          <a:lstStyle/>
          <a:p>
            <a:fld id="{A3B20E47-2A4C-4221-B6B9-A2AC2F1C1077}" type="slidenum">
              <a:rPr lang="en-US" smtClean="0"/>
              <a:pPr/>
              <a:t>19</a:t>
            </a:fld>
            <a:endParaRPr lang="en-US" dirty="0"/>
          </a:p>
        </p:txBody>
      </p:sp>
      <p:pic>
        <p:nvPicPr>
          <p:cNvPr id="7" name="Picture 2" descr="Tic tac toe.sv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56167" y="4098171"/>
            <a:ext cx="2072673" cy="1844680"/>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8" name="TextBox 7"/>
              <p:cNvSpPr txBox="1"/>
              <p:nvPr/>
            </p:nvSpPr>
            <p:spPr>
              <a:xfrm>
                <a:off x="4615171" y="2197021"/>
                <a:ext cx="4336532" cy="1200329"/>
              </a:xfrm>
              <a:prstGeom prst="rect">
                <a:avLst/>
              </a:prstGeom>
              <a:noFill/>
            </p:spPr>
            <p:txBody>
              <a:bodyPr wrap="square" rtlCol="0">
                <a:spAutoFit/>
              </a:bodyPr>
              <a:lstStyle/>
              <a:p>
                <a:r>
                  <a:rPr lang="en-US" dirty="0" smtClean="0"/>
                  <a:t>For chess, there are more than </a:t>
                </a:r>
                <a14:m>
                  <m:oMath xmlns:m="http://schemas.openxmlformats.org/officeDocument/2006/math">
                    <m:sSup>
                      <m:sSupPr>
                        <m:ctrlPr>
                          <a:rPr lang="en-US" b="0" i="1" smtClean="0">
                            <a:latin typeface="Cambria Math" panose="02040503050406030204" pitchFamily="18" charset="0"/>
                          </a:rPr>
                        </m:ctrlPr>
                      </m:sSupPr>
                      <m:e>
                        <m:r>
                          <a:rPr lang="en-US" b="0" i="1" smtClean="0">
                            <a:latin typeface="Cambria Math" panose="02040503050406030204" pitchFamily="18" charset="0"/>
                          </a:rPr>
                          <m:t>10</m:t>
                        </m:r>
                      </m:e>
                      <m:sup>
                        <m:r>
                          <a:rPr lang="en-US" b="0" i="1" smtClean="0">
                            <a:latin typeface="Cambria Math" panose="02040503050406030204" pitchFamily="18" charset="0"/>
                          </a:rPr>
                          <m:t>40</m:t>
                        </m:r>
                      </m:sup>
                    </m:sSup>
                  </m:oMath>
                </a14:m>
                <a:r>
                  <a:rPr lang="en-US" dirty="0" smtClean="0"/>
                  <a:t> nodes in total (terminal and non-terminal nodes)</a:t>
                </a:r>
              </a:p>
              <a:p>
                <a:r>
                  <a:rPr lang="en-US" dirty="0" smtClean="0"/>
                  <a:t>For Go, #nodes&gt;the </a:t>
                </a:r>
                <a:r>
                  <a:rPr lang="en-US" dirty="0"/>
                  <a:t>number of atoms in the </a:t>
                </a:r>
                <a:r>
                  <a:rPr lang="en-US" dirty="0" smtClean="0"/>
                  <a:t>universe (</a:t>
                </a:r>
                <a14:m>
                  <m:oMath xmlns:m="http://schemas.openxmlformats.org/officeDocument/2006/math">
                    <m:sSup>
                      <m:sSupPr>
                        <m:ctrlPr>
                          <a:rPr lang="en-US" b="0" i="1" smtClean="0">
                            <a:latin typeface="Cambria Math" panose="02040503050406030204" pitchFamily="18" charset="0"/>
                          </a:rPr>
                        </m:ctrlPr>
                      </m:sSupPr>
                      <m:e>
                        <m:r>
                          <a:rPr lang="en-US" b="0" i="1" smtClean="0">
                            <a:latin typeface="Cambria Math" panose="02040503050406030204" pitchFamily="18" charset="0"/>
                          </a:rPr>
                          <m:t>10</m:t>
                        </m:r>
                      </m:e>
                      <m:sup>
                        <m:r>
                          <a:rPr lang="en-US" b="0" i="1" smtClean="0">
                            <a:latin typeface="Cambria Math" panose="02040503050406030204" pitchFamily="18" charset="0"/>
                          </a:rPr>
                          <m:t>82</m:t>
                        </m:r>
                      </m:sup>
                    </m:sSup>
                  </m:oMath>
                </a14:m>
                <a:r>
                  <a:rPr lang="en-US" dirty="0" smtClean="0"/>
                  <a:t>)</a:t>
                </a:r>
                <a:endParaRPr lang="en-US" dirty="0"/>
              </a:p>
            </p:txBody>
          </p:sp>
        </mc:Choice>
        <mc:Fallback xmlns="">
          <p:sp>
            <p:nvSpPr>
              <p:cNvPr id="8" name="TextBox 7"/>
              <p:cNvSpPr txBox="1">
                <a:spLocks noRot="1" noChangeAspect="1" noMove="1" noResize="1" noEditPoints="1" noAdjustHandles="1" noChangeArrowheads="1" noChangeShapeType="1" noTextEdit="1"/>
              </p:cNvSpPr>
              <p:nvPr/>
            </p:nvSpPr>
            <p:spPr>
              <a:xfrm>
                <a:off x="4615171" y="2197021"/>
                <a:ext cx="4336532" cy="1200329"/>
              </a:xfrm>
              <a:prstGeom prst="rect">
                <a:avLst/>
              </a:prstGeom>
              <a:blipFill rotWithShape="0">
                <a:blip r:embed="rId4"/>
                <a:stretch>
                  <a:fillRect l="-1125" t="-2538" r="-2110" b="-7107"/>
                </a:stretch>
              </a:blipFill>
            </p:spPr>
            <p:txBody>
              <a:bodyPr/>
              <a:lstStyle/>
              <a:p>
                <a:r>
                  <a:rPr lang="en-US">
                    <a:noFill/>
                  </a:rPr>
                  <a:t> </a:t>
                </a:r>
              </a:p>
            </p:txBody>
          </p:sp>
        </mc:Fallback>
      </mc:AlternateContent>
    </p:spTree>
    <p:extLst>
      <p:ext uri="{BB962C8B-B14F-4D97-AF65-F5344CB8AC3E}">
        <p14:creationId xmlns:p14="http://schemas.microsoft.com/office/powerpoint/2010/main" val="30601575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Recap</a:t>
            </a:r>
            <a:endParaRPr lang="en-US" dirty="0"/>
          </a:p>
        </p:txBody>
      </p:sp>
      <p:sp>
        <p:nvSpPr>
          <p:cNvPr id="3" name="Content Placeholder 2"/>
          <p:cNvSpPr>
            <a:spLocks noGrp="1"/>
          </p:cNvSpPr>
          <p:nvPr>
            <p:ph sz="quarter" idx="1"/>
          </p:nvPr>
        </p:nvSpPr>
        <p:spPr/>
        <p:txBody>
          <a:bodyPr/>
          <a:lstStyle/>
          <a:p>
            <a:r>
              <a:rPr lang="en-US" dirty="0"/>
              <a:t>Search/Satisfiability/Optimization/Deterministic </a:t>
            </a:r>
            <a:r>
              <a:rPr lang="en-US" dirty="0" smtClean="0"/>
              <a:t>and Symbolic Reasoning</a:t>
            </a:r>
          </a:p>
          <a:p>
            <a:pPr lvl="1"/>
            <a:r>
              <a:rPr lang="en-US" dirty="0" smtClean="0"/>
              <a:t>Reason about and optimization in problems without uncertainty</a:t>
            </a:r>
          </a:p>
          <a:p>
            <a:pPr lvl="1"/>
            <a:endParaRPr lang="en-US" dirty="0" smtClean="0"/>
          </a:p>
          <a:p>
            <a:r>
              <a:rPr lang="en-US" dirty="0"/>
              <a:t>Probabilistic Reasoning/Sequential Decision </a:t>
            </a:r>
            <a:r>
              <a:rPr lang="en-US" dirty="0" smtClean="0"/>
              <a:t>Making</a:t>
            </a:r>
          </a:p>
          <a:p>
            <a:pPr lvl="1"/>
            <a:r>
              <a:rPr lang="en-US" dirty="0"/>
              <a:t>Reason about and optimization in problems </a:t>
            </a:r>
            <a:r>
              <a:rPr lang="en-US" dirty="0" smtClean="0"/>
              <a:t>with </a:t>
            </a:r>
            <a:r>
              <a:rPr lang="en-US" dirty="0"/>
              <a:t>uncertainty</a:t>
            </a:r>
          </a:p>
          <a:p>
            <a:endParaRPr lang="en-US" dirty="0" smtClean="0"/>
          </a:p>
          <a:p>
            <a:r>
              <a:rPr lang="en-US" dirty="0" smtClean="0"/>
              <a:t>Have at most one agent that is not treated as part of “environment”</a:t>
            </a:r>
            <a:endParaRPr lang="en-US" dirty="0"/>
          </a:p>
        </p:txBody>
      </p:sp>
      <p:sp>
        <p:nvSpPr>
          <p:cNvPr id="4" name="Date Placeholder 3"/>
          <p:cNvSpPr>
            <a:spLocks noGrp="1"/>
          </p:cNvSpPr>
          <p:nvPr>
            <p:ph type="dt" sz="half" idx="10"/>
          </p:nvPr>
        </p:nvSpPr>
        <p:spPr/>
        <p:txBody>
          <a:bodyPr/>
          <a:lstStyle/>
          <a:p>
            <a:fld id="{25DF680D-2C67-4C95-A53E-F5B5FCCE787F}" type="datetime1">
              <a:rPr lang="en-US" smtClean="0"/>
              <a:t>11/20/2018</a:t>
            </a:fld>
            <a:endParaRPr lang="en-US" dirty="0"/>
          </a:p>
        </p:txBody>
      </p:sp>
      <p:sp>
        <p:nvSpPr>
          <p:cNvPr id="5" name="Footer Placeholder 4"/>
          <p:cNvSpPr>
            <a:spLocks noGrp="1"/>
          </p:cNvSpPr>
          <p:nvPr>
            <p:ph type="ftr" sz="quarter" idx="11"/>
          </p:nvPr>
        </p:nvSpPr>
        <p:spPr/>
        <p:txBody>
          <a:bodyPr/>
          <a:lstStyle/>
          <a:p>
            <a:r>
              <a:rPr lang="en-US" smtClean="0"/>
              <a:t>Fei Fang</a:t>
            </a:r>
            <a:endParaRPr lang="en-US" dirty="0"/>
          </a:p>
        </p:txBody>
      </p:sp>
      <p:sp>
        <p:nvSpPr>
          <p:cNvPr id="6" name="Slide Number Placeholder 5"/>
          <p:cNvSpPr>
            <a:spLocks noGrp="1"/>
          </p:cNvSpPr>
          <p:nvPr>
            <p:ph type="sldNum" sz="quarter" idx="12"/>
          </p:nvPr>
        </p:nvSpPr>
        <p:spPr/>
        <p:txBody>
          <a:bodyPr/>
          <a:lstStyle/>
          <a:p>
            <a:fld id="{A3B20E47-2A4C-4221-B6B9-A2AC2F1C1077}" type="slidenum">
              <a:rPr lang="en-US" smtClean="0"/>
              <a:pPr/>
              <a:t>2</a:t>
            </a:fld>
            <a:endParaRPr lang="en-US" dirty="0"/>
          </a:p>
        </p:txBody>
      </p:sp>
    </p:spTree>
    <p:extLst>
      <p:ext uri="{BB962C8B-B14F-4D97-AF65-F5344CB8AC3E}">
        <p14:creationId xmlns:p14="http://schemas.microsoft.com/office/powerpoint/2010/main" val="409317083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Minimax Algorithm</a:t>
            </a:r>
          </a:p>
        </p:txBody>
      </p:sp>
      <mc:AlternateContent xmlns:mc="http://schemas.openxmlformats.org/markup-compatibility/2006" xmlns:a14="http://schemas.microsoft.com/office/drawing/2010/main">
        <mc:Choice Requires="a14">
          <p:sp>
            <p:nvSpPr>
              <p:cNvPr id="3" name="Content Placeholder 2"/>
              <p:cNvSpPr>
                <a:spLocks noGrp="1"/>
              </p:cNvSpPr>
              <p:nvPr>
                <p:ph sz="quarter" idx="1"/>
              </p:nvPr>
            </p:nvSpPr>
            <p:spPr/>
            <p:txBody>
              <a:bodyPr>
                <a:normAutofit lnSpcReduction="10000"/>
              </a:bodyPr>
              <a:lstStyle/>
              <a:p>
                <a:r>
                  <a:rPr lang="en-US" dirty="0" smtClean="0"/>
                  <a:t>How to find the optimal action for a given possible game state?</a:t>
                </a:r>
              </a:p>
              <a:p>
                <a:pPr lvl="1"/>
                <a:r>
                  <a:rPr lang="en-US" dirty="0" smtClean="0"/>
                  <a:t>Minimax value of a state: </a:t>
                </a:r>
                <a:r>
                  <a:rPr lang="en-US" altLang="zh-CN" dirty="0"/>
                  <a:t>the value of the best outcome possible for the player who needs to move at the state assuming both players will take the best action in the corresponding states after the current </a:t>
                </a:r>
                <a:r>
                  <a:rPr lang="en-US" altLang="zh-CN" dirty="0" smtClean="0"/>
                  <a:t>move</a:t>
                </a:r>
                <a:endParaRPr lang="en-US" dirty="0" smtClean="0"/>
              </a:p>
              <a:p>
                <a:pPr lvl="1"/>
                <a:r>
                  <a:rPr lang="en-US" dirty="0"/>
                  <a:t>Minimax Algorithm</a:t>
                </a:r>
              </a:p>
              <a:p>
                <a:pPr lvl="2"/>
                <a:r>
                  <a:rPr lang="en-US" dirty="0" smtClean="0"/>
                  <a:t>Labeling the minimax value of each state given the minimax values of its successors</a:t>
                </a:r>
              </a:p>
              <a:p>
                <a:pPr lvl="2"/>
                <a:r>
                  <a:rPr lang="en-US" dirty="0" smtClean="0"/>
                  <a:t>For player </a:t>
                </a:r>
                <a14:m>
                  <m:oMath xmlns:m="http://schemas.openxmlformats.org/officeDocument/2006/math">
                    <m:r>
                      <m:rPr>
                        <m:sty m:val="p"/>
                      </m:rPr>
                      <a:rPr lang="en-US" b="0" i="0" smtClean="0">
                        <a:latin typeface="Cambria Math" panose="02040503050406030204" pitchFamily="18" charset="0"/>
                      </a:rPr>
                      <m:t>MAX</m:t>
                    </m:r>
                  </m:oMath>
                </a14:m>
                <a:r>
                  <a:rPr lang="en-US" dirty="0" smtClean="0"/>
                  <a:t>, take the max value of the values of its successors</a:t>
                </a:r>
              </a:p>
              <a:p>
                <a:pPr lvl="2"/>
                <a:r>
                  <a:rPr lang="en-US" dirty="0"/>
                  <a:t>For player </a:t>
                </a:r>
                <a14:m>
                  <m:oMath xmlns:m="http://schemas.openxmlformats.org/officeDocument/2006/math">
                    <m:r>
                      <m:rPr>
                        <m:sty m:val="p"/>
                      </m:rPr>
                      <a:rPr lang="en-US">
                        <a:latin typeface="Cambria Math" panose="02040503050406030204" pitchFamily="18" charset="0"/>
                      </a:rPr>
                      <m:t>M</m:t>
                    </m:r>
                    <m:r>
                      <m:rPr>
                        <m:sty m:val="p"/>
                      </m:rPr>
                      <a:rPr lang="en-US" b="0" i="0" smtClean="0">
                        <a:latin typeface="Cambria Math" panose="02040503050406030204" pitchFamily="18" charset="0"/>
                      </a:rPr>
                      <m:t>IN</m:t>
                    </m:r>
                  </m:oMath>
                </a14:m>
                <a:r>
                  <a:rPr lang="en-US" dirty="0"/>
                  <a:t>, take the </a:t>
                </a:r>
                <a:r>
                  <a:rPr lang="en-US" dirty="0" smtClean="0"/>
                  <a:t>min </a:t>
                </a:r>
                <a:r>
                  <a:rPr lang="en-US" dirty="0"/>
                  <a:t>value of the values of its </a:t>
                </a:r>
                <a:r>
                  <a:rPr lang="en-US" dirty="0" smtClean="0"/>
                  <a:t>successors</a:t>
                </a:r>
              </a:p>
              <a:p>
                <a:pPr lvl="2"/>
                <a:r>
                  <a:rPr lang="en-US" dirty="0" smtClean="0"/>
                  <a:t>Essentially a backward </a:t>
                </a:r>
                <a:r>
                  <a:rPr lang="en-US" dirty="0"/>
                  <a:t>induction algorithm </a:t>
                </a:r>
                <a:r>
                  <a:rPr lang="en-US" dirty="0" smtClean="0"/>
                  <a:t>(</a:t>
                </a:r>
                <a:r>
                  <a:rPr lang="en-US" dirty="0"/>
                  <a:t>von Neumann &amp; </a:t>
                </a:r>
                <a:r>
                  <a:rPr lang="en-US" dirty="0" smtClean="0"/>
                  <a:t>Morgenstern 1944)</a:t>
                </a:r>
              </a:p>
              <a:p>
                <a:pPr lvl="2"/>
                <a:r>
                  <a:rPr lang="en-US" dirty="0" smtClean="0"/>
                  <a:t>Often implemented in a depth-first manner (recursive algorithm)</a:t>
                </a:r>
              </a:p>
            </p:txBody>
          </p:sp>
        </mc:Choice>
        <mc:Fallback xmlns="">
          <p:sp>
            <p:nvSpPr>
              <p:cNvPr id="3" name="Content Placeholder 2"/>
              <p:cNvSpPr>
                <a:spLocks noGrp="1" noRot="1" noChangeAspect="1" noMove="1" noResize="1" noEditPoints="1" noAdjustHandles="1" noChangeArrowheads="1" noChangeShapeType="1" noTextEdit="1"/>
              </p:cNvSpPr>
              <p:nvPr>
                <p:ph sz="quarter" idx="1"/>
              </p:nvPr>
            </p:nvSpPr>
            <p:spPr>
              <a:blipFill rotWithShape="0">
                <a:blip r:embed="rId2"/>
                <a:stretch>
                  <a:fillRect l="-741" t="-2099" b="-864"/>
                </a:stretch>
              </a:blipFill>
            </p:spPr>
            <p:txBody>
              <a:bodyPr/>
              <a:lstStyle/>
              <a:p>
                <a:r>
                  <a:rPr lang="en-US">
                    <a:noFill/>
                  </a:rPr>
                  <a:t> </a:t>
                </a:r>
              </a:p>
            </p:txBody>
          </p:sp>
        </mc:Fallback>
      </mc:AlternateContent>
      <p:sp>
        <p:nvSpPr>
          <p:cNvPr id="4" name="Date Placeholder 3"/>
          <p:cNvSpPr>
            <a:spLocks noGrp="1"/>
          </p:cNvSpPr>
          <p:nvPr>
            <p:ph type="dt" sz="half" idx="10"/>
          </p:nvPr>
        </p:nvSpPr>
        <p:spPr/>
        <p:txBody>
          <a:bodyPr/>
          <a:lstStyle/>
          <a:p>
            <a:fld id="{25DF680D-2C67-4C95-A53E-F5B5FCCE787F}" type="datetime1">
              <a:rPr lang="en-US" smtClean="0"/>
              <a:t>11/20/2018</a:t>
            </a:fld>
            <a:endParaRPr lang="en-US" dirty="0"/>
          </a:p>
        </p:txBody>
      </p:sp>
      <p:sp>
        <p:nvSpPr>
          <p:cNvPr id="5" name="Footer Placeholder 4"/>
          <p:cNvSpPr>
            <a:spLocks noGrp="1"/>
          </p:cNvSpPr>
          <p:nvPr>
            <p:ph type="ftr" sz="quarter" idx="11"/>
          </p:nvPr>
        </p:nvSpPr>
        <p:spPr/>
        <p:txBody>
          <a:bodyPr/>
          <a:lstStyle/>
          <a:p>
            <a:r>
              <a:rPr lang="en-US" smtClean="0"/>
              <a:t>Fei Fang</a:t>
            </a:r>
            <a:endParaRPr lang="en-US" dirty="0"/>
          </a:p>
        </p:txBody>
      </p:sp>
      <p:sp>
        <p:nvSpPr>
          <p:cNvPr id="6" name="Slide Number Placeholder 5"/>
          <p:cNvSpPr>
            <a:spLocks noGrp="1"/>
          </p:cNvSpPr>
          <p:nvPr>
            <p:ph type="sldNum" sz="quarter" idx="12"/>
          </p:nvPr>
        </p:nvSpPr>
        <p:spPr/>
        <p:txBody>
          <a:bodyPr/>
          <a:lstStyle/>
          <a:p>
            <a:fld id="{A3B20E47-2A4C-4221-B6B9-A2AC2F1C1077}" type="slidenum">
              <a:rPr lang="en-US" smtClean="0"/>
              <a:pPr/>
              <a:t>20</a:t>
            </a:fld>
            <a:endParaRPr lang="en-US" dirty="0"/>
          </a:p>
        </p:txBody>
      </p:sp>
    </p:spTree>
    <p:extLst>
      <p:ext uri="{BB962C8B-B14F-4D97-AF65-F5344CB8AC3E}">
        <p14:creationId xmlns:p14="http://schemas.microsoft.com/office/powerpoint/2010/main" val="396276771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Minimax Algorithm</a:t>
            </a:r>
          </a:p>
        </p:txBody>
      </p:sp>
      <p:sp>
        <p:nvSpPr>
          <p:cNvPr id="4" name="Date Placeholder 3"/>
          <p:cNvSpPr>
            <a:spLocks noGrp="1"/>
          </p:cNvSpPr>
          <p:nvPr>
            <p:ph type="dt" sz="half" idx="10"/>
          </p:nvPr>
        </p:nvSpPr>
        <p:spPr/>
        <p:txBody>
          <a:bodyPr/>
          <a:lstStyle/>
          <a:p>
            <a:fld id="{25DF680D-2C67-4C95-A53E-F5B5FCCE787F}" type="datetime1">
              <a:rPr lang="en-US" smtClean="0"/>
              <a:t>11/20/2018</a:t>
            </a:fld>
            <a:endParaRPr lang="en-US" dirty="0"/>
          </a:p>
        </p:txBody>
      </p:sp>
      <p:sp>
        <p:nvSpPr>
          <p:cNvPr id="5" name="Footer Placeholder 4"/>
          <p:cNvSpPr>
            <a:spLocks noGrp="1"/>
          </p:cNvSpPr>
          <p:nvPr>
            <p:ph type="ftr" sz="quarter" idx="11"/>
          </p:nvPr>
        </p:nvSpPr>
        <p:spPr/>
        <p:txBody>
          <a:bodyPr/>
          <a:lstStyle/>
          <a:p>
            <a:r>
              <a:rPr lang="en-US" smtClean="0"/>
              <a:t>Fei Fang</a:t>
            </a:r>
            <a:endParaRPr lang="en-US" dirty="0"/>
          </a:p>
        </p:txBody>
      </p:sp>
      <p:sp>
        <p:nvSpPr>
          <p:cNvPr id="6" name="Slide Number Placeholder 5"/>
          <p:cNvSpPr>
            <a:spLocks noGrp="1"/>
          </p:cNvSpPr>
          <p:nvPr>
            <p:ph type="sldNum" sz="quarter" idx="12"/>
          </p:nvPr>
        </p:nvSpPr>
        <p:spPr/>
        <p:txBody>
          <a:bodyPr/>
          <a:lstStyle/>
          <a:p>
            <a:fld id="{A3B20E47-2A4C-4221-B6B9-A2AC2F1C1077}" type="slidenum">
              <a:rPr lang="en-US" smtClean="0"/>
              <a:pPr/>
              <a:t>21</a:t>
            </a:fld>
            <a:endParaRPr lang="en-US" dirty="0"/>
          </a:p>
        </p:txBody>
      </p:sp>
      <p:pic>
        <p:nvPicPr>
          <p:cNvPr id="7" name="Picture 6"/>
          <p:cNvPicPr>
            <a:picLocks noChangeAspect="1"/>
          </p:cNvPicPr>
          <p:nvPr/>
        </p:nvPicPr>
        <p:blipFill>
          <a:blip r:embed="rId2"/>
          <a:stretch>
            <a:fillRect/>
          </a:stretch>
        </p:blipFill>
        <p:spPr>
          <a:xfrm>
            <a:off x="773574" y="2157486"/>
            <a:ext cx="7666299" cy="3361263"/>
          </a:xfrm>
          <a:prstGeom prst="rect">
            <a:avLst/>
          </a:prstGeom>
        </p:spPr>
      </p:pic>
      <p:sp>
        <p:nvSpPr>
          <p:cNvPr id="8" name="Rectangle 7"/>
          <p:cNvSpPr/>
          <p:nvPr/>
        </p:nvSpPr>
        <p:spPr>
          <a:xfrm>
            <a:off x="4606723" y="2215360"/>
            <a:ext cx="297084" cy="3588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4606723" y="3411777"/>
            <a:ext cx="297084" cy="3588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2393065" y="3479301"/>
            <a:ext cx="297084" cy="3588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6857999" y="3459726"/>
            <a:ext cx="297084" cy="3588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4343352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Minimax Algorithm</a:t>
            </a:r>
          </a:p>
        </p:txBody>
      </p:sp>
      <p:sp>
        <p:nvSpPr>
          <p:cNvPr id="4" name="Date Placeholder 3"/>
          <p:cNvSpPr>
            <a:spLocks noGrp="1"/>
          </p:cNvSpPr>
          <p:nvPr>
            <p:ph type="dt" sz="half" idx="10"/>
          </p:nvPr>
        </p:nvSpPr>
        <p:spPr/>
        <p:txBody>
          <a:bodyPr/>
          <a:lstStyle/>
          <a:p>
            <a:fld id="{25DF680D-2C67-4C95-A53E-F5B5FCCE787F}" type="datetime1">
              <a:rPr lang="en-US" smtClean="0"/>
              <a:t>11/20/2018</a:t>
            </a:fld>
            <a:endParaRPr lang="en-US" dirty="0"/>
          </a:p>
        </p:txBody>
      </p:sp>
      <p:sp>
        <p:nvSpPr>
          <p:cNvPr id="5" name="Footer Placeholder 4"/>
          <p:cNvSpPr>
            <a:spLocks noGrp="1"/>
          </p:cNvSpPr>
          <p:nvPr>
            <p:ph type="ftr" sz="quarter" idx="11"/>
          </p:nvPr>
        </p:nvSpPr>
        <p:spPr/>
        <p:txBody>
          <a:bodyPr/>
          <a:lstStyle/>
          <a:p>
            <a:r>
              <a:rPr lang="en-US" smtClean="0"/>
              <a:t>Fei Fang</a:t>
            </a:r>
            <a:endParaRPr lang="en-US" dirty="0"/>
          </a:p>
        </p:txBody>
      </p:sp>
      <p:sp>
        <p:nvSpPr>
          <p:cNvPr id="6" name="Slide Number Placeholder 5"/>
          <p:cNvSpPr>
            <a:spLocks noGrp="1"/>
          </p:cNvSpPr>
          <p:nvPr>
            <p:ph type="sldNum" sz="quarter" idx="12"/>
          </p:nvPr>
        </p:nvSpPr>
        <p:spPr/>
        <p:txBody>
          <a:bodyPr/>
          <a:lstStyle/>
          <a:p>
            <a:fld id="{A3B20E47-2A4C-4221-B6B9-A2AC2F1C1077}" type="slidenum">
              <a:rPr lang="en-US" smtClean="0"/>
              <a:pPr/>
              <a:t>22</a:t>
            </a:fld>
            <a:endParaRPr lang="en-US" dirty="0"/>
          </a:p>
        </p:txBody>
      </p:sp>
      <p:pic>
        <p:nvPicPr>
          <p:cNvPr id="7" name="Picture 6"/>
          <p:cNvPicPr>
            <a:picLocks noChangeAspect="1"/>
          </p:cNvPicPr>
          <p:nvPr/>
        </p:nvPicPr>
        <p:blipFill>
          <a:blip r:embed="rId2"/>
          <a:stretch>
            <a:fillRect/>
          </a:stretch>
        </p:blipFill>
        <p:spPr>
          <a:xfrm>
            <a:off x="773574" y="2157486"/>
            <a:ext cx="7666299" cy="3361263"/>
          </a:xfrm>
          <a:prstGeom prst="rect">
            <a:avLst/>
          </a:prstGeom>
        </p:spPr>
      </p:pic>
    </p:spTree>
    <p:extLst>
      <p:ext uri="{BB962C8B-B14F-4D97-AF65-F5344CB8AC3E}">
        <p14:creationId xmlns:p14="http://schemas.microsoft.com/office/powerpoint/2010/main" val="12958725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Minimax Algorithm</a:t>
            </a:r>
          </a:p>
        </p:txBody>
      </p:sp>
      <p:sp>
        <p:nvSpPr>
          <p:cNvPr id="4" name="Date Placeholder 3"/>
          <p:cNvSpPr>
            <a:spLocks noGrp="1"/>
          </p:cNvSpPr>
          <p:nvPr>
            <p:ph type="dt" sz="half" idx="10"/>
          </p:nvPr>
        </p:nvSpPr>
        <p:spPr/>
        <p:txBody>
          <a:bodyPr/>
          <a:lstStyle/>
          <a:p>
            <a:fld id="{25DF680D-2C67-4C95-A53E-F5B5FCCE787F}" type="datetime1">
              <a:rPr lang="en-US" smtClean="0"/>
              <a:t>11/20/2018</a:t>
            </a:fld>
            <a:endParaRPr lang="en-US" dirty="0"/>
          </a:p>
        </p:txBody>
      </p:sp>
      <p:sp>
        <p:nvSpPr>
          <p:cNvPr id="5" name="Footer Placeholder 4"/>
          <p:cNvSpPr>
            <a:spLocks noGrp="1"/>
          </p:cNvSpPr>
          <p:nvPr>
            <p:ph type="ftr" sz="quarter" idx="11"/>
          </p:nvPr>
        </p:nvSpPr>
        <p:spPr/>
        <p:txBody>
          <a:bodyPr/>
          <a:lstStyle/>
          <a:p>
            <a:r>
              <a:rPr lang="en-US" smtClean="0"/>
              <a:t>Fei Fang</a:t>
            </a:r>
            <a:endParaRPr lang="en-US" dirty="0"/>
          </a:p>
        </p:txBody>
      </p:sp>
      <p:sp>
        <p:nvSpPr>
          <p:cNvPr id="6" name="Slide Number Placeholder 5"/>
          <p:cNvSpPr>
            <a:spLocks noGrp="1"/>
          </p:cNvSpPr>
          <p:nvPr>
            <p:ph type="sldNum" sz="quarter" idx="12"/>
          </p:nvPr>
        </p:nvSpPr>
        <p:spPr/>
        <p:txBody>
          <a:bodyPr/>
          <a:lstStyle/>
          <a:p>
            <a:fld id="{A3B20E47-2A4C-4221-B6B9-A2AC2F1C1077}" type="slidenum">
              <a:rPr lang="en-US" smtClean="0"/>
              <a:pPr/>
              <a:t>23</a:t>
            </a:fld>
            <a:endParaRPr lang="en-US" dirty="0"/>
          </a:p>
        </p:txBody>
      </p:sp>
      <p:pic>
        <p:nvPicPr>
          <p:cNvPr id="14" name="Picture 13"/>
          <p:cNvPicPr>
            <a:picLocks noChangeAspect="1"/>
          </p:cNvPicPr>
          <p:nvPr/>
        </p:nvPicPr>
        <p:blipFill rotWithShape="1">
          <a:blip r:embed="rId2"/>
          <a:srcRect l="43172" r="43775"/>
          <a:stretch/>
        </p:blipFill>
        <p:spPr>
          <a:xfrm>
            <a:off x="3954684" y="1479085"/>
            <a:ext cx="1018572" cy="1090065"/>
          </a:xfrm>
          <a:prstGeom prst="rect">
            <a:avLst/>
          </a:prstGeom>
        </p:spPr>
      </p:pic>
      <mc:AlternateContent xmlns:mc="http://schemas.openxmlformats.org/markup-compatibility/2006" xmlns:a14="http://schemas.microsoft.com/office/drawing/2010/main">
        <mc:Choice Requires="a14">
          <p:sp>
            <p:nvSpPr>
              <p:cNvPr id="15" name="TextBox 14"/>
              <p:cNvSpPr txBox="1"/>
              <p:nvPr/>
            </p:nvSpPr>
            <p:spPr>
              <a:xfrm>
                <a:off x="2698423" y="1190775"/>
                <a:ext cx="3393237" cy="369332"/>
              </a:xfrm>
              <a:prstGeom prst="rect">
                <a:avLst/>
              </a:prstGeom>
              <a:noFill/>
            </p:spPr>
            <p:txBody>
              <a:bodyPr wrap="none" rtlCol="0">
                <a:spAutoFit/>
              </a:bodyPr>
              <a:lstStyle/>
              <a:p>
                <a:r>
                  <a:rPr lang="en-US" dirty="0" smtClean="0"/>
                  <a:t>What action should </a:t>
                </a:r>
                <a14:m>
                  <m:oMath xmlns:m="http://schemas.openxmlformats.org/officeDocument/2006/math">
                    <m:r>
                      <a:rPr lang="en-US" b="0" i="1" smtClean="0">
                        <a:latin typeface="Cambria Math" panose="02040503050406030204" pitchFamily="18" charset="0"/>
                      </a:rPr>
                      <m:t>𝑋</m:t>
                    </m:r>
                  </m:oMath>
                </a14:m>
                <a:r>
                  <a:rPr lang="en-US" dirty="0" smtClean="0"/>
                  <a:t> player take?</a:t>
                </a:r>
                <a:endParaRPr lang="en-US" dirty="0"/>
              </a:p>
            </p:txBody>
          </p:sp>
        </mc:Choice>
        <mc:Fallback xmlns="">
          <p:sp>
            <p:nvSpPr>
              <p:cNvPr id="15" name="TextBox 14"/>
              <p:cNvSpPr txBox="1">
                <a:spLocks noRot="1" noChangeAspect="1" noMove="1" noResize="1" noEditPoints="1" noAdjustHandles="1" noChangeArrowheads="1" noChangeShapeType="1" noTextEdit="1"/>
              </p:cNvSpPr>
              <p:nvPr/>
            </p:nvSpPr>
            <p:spPr>
              <a:xfrm>
                <a:off x="2698423" y="1190775"/>
                <a:ext cx="3393237" cy="369332"/>
              </a:xfrm>
              <a:prstGeom prst="rect">
                <a:avLst/>
              </a:prstGeom>
              <a:blipFill rotWithShape="0">
                <a:blip r:embed="rId3"/>
                <a:stretch>
                  <a:fillRect l="-1619" t="-8197" r="-719" b="-24590"/>
                </a:stretch>
              </a:blipFill>
            </p:spPr>
            <p:txBody>
              <a:bodyPr/>
              <a:lstStyle/>
              <a:p>
                <a:r>
                  <a:rPr lang="en-US">
                    <a:noFill/>
                  </a:rPr>
                  <a:t> </a:t>
                </a:r>
              </a:p>
            </p:txBody>
          </p:sp>
        </mc:Fallback>
      </mc:AlternateContent>
    </p:spTree>
    <p:extLst>
      <p:ext uri="{BB962C8B-B14F-4D97-AF65-F5344CB8AC3E}">
        <p14:creationId xmlns:p14="http://schemas.microsoft.com/office/powerpoint/2010/main" val="363118068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Minimax Algorithm</a:t>
            </a:r>
          </a:p>
        </p:txBody>
      </p:sp>
      <mc:AlternateContent xmlns:mc="http://schemas.openxmlformats.org/markup-compatibility/2006" xmlns:a14="http://schemas.microsoft.com/office/drawing/2010/main">
        <mc:Choice Requires="a14">
          <p:sp>
            <p:nvSpPr>
              <p:cNvPr id="3" name="Content Placeholder 2"/>
              <p:cNvSpPr>
                <a:spLocks noGrp="1"/>
              </p:cNvSpPr>
              <p:nvPr>
                <p:ph sz="quarter" idx="1"/>
              </p:nvPr>
            </p:nvSpPr>
            <p:spPr/>
            <p:txBody>
              <a:bodyPr/>
              <a:lstStyle/>
              <a:p>
                <a:r>
                  <a:rPr lang="en-US" dirty="0" smtClean="0"/>
                  <a:t>Formally</a:t>
                </a:r>
              </a:p>
              <a:p>
                <a:endParaRPr lang="en-US" dirty="0"/>
              </a:p>
              <a:p>
                <a:endParaRPr lang="en-US" dirty="0" smtClean="0"/>
              </a:p>
              <a:p>
                <a:endParaRPr lang="en-US" dirty="0"/>
              </a:p>
              <a:p>
                <a:endParaRPr lang="en-US" dirty="0" smtClean="0"/>
              </a:p>
              <a:p>
                <a:r>
                  <a:rPr lang="en-US" dirty="0"/>
                  <a:t>Game value = </a:t>
                </a:r>
                <a14:m>
                  <m:oMath xmlns:m="http://schemas.openxmlformats.org/officeDocument/2006/math">
                    <m:r>
                      <a:rPr lang="en-US" b="0" i="1" smtClean="0">
                        <a:latin typeface="Cambria Math" panose="02040503050406030204" pitchFamily="18" charset="0"/>
                      </a:rPr>
                      <m:t>𝑀𝑖𝑛𝑖𝑚𝑎𝑥</m:t>
                    </m:r>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𝑆</m:t>
                        </m:r>
                      </m:e>
                      <m:sub>
                        <m:r>
                          <a:rPr lang="en-US" b="0" i="1" smtClean="0">
                            <a:latin typeface="Cambria Math" panose="02040503050406030204" pitchFamily="18" charset="0"/>
                          </a:rPr>
                          <m:t>0</m:t>
                        </m:r>
                      </m:sub>
                    </m:sSub>
                    <m:r>
                      <a:rPr lang="en-US" b="0" i="1" smtClean="0">
                        <a:latin typeface="Cambria Math" panose="02040503050406030204" pitchFamily="18" charset="0"/>
                      </a:rPr>
                      <m:t>)</m:t>
                    </m:r>
                  </m:oMath>
                </a14:m>
                <a:endParaRPr lang="en-US" b="0" dirty="0" smtClean="0"/>
              </a:p>
              <a:p>
                <a:pPr lvl="1"/>
                <a:r>
                  <a:rPr lang="en-US" dirty="0" smtClean="0"/>
                  <a:t>Tie-Tac-Toe: Game value = 0</a:t>
                </a:r>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sz="quarter" idx="1"/>
              </p:nvPr>
            </p:nvSpPr>
            <p:spPr>
              <a:blipFill rotWithShape="0">
                <a:blip r:embed="rId2"/>
                <a:stretch>
                  <a:fillRect l="-741" t="-1235"/>
                </a:stretch>
              </a:blipFill>
            </p:spPr>
            <p:txBody>
              <a:bodyPr/>
              <a:lstStyle/>
              <a:p>
                <a:r>
                  <a:rPr lang="en-US">
                    <a:noFill/>
                  </a:rPr>
                  <a:t> </a:t>
                </a:r>
              </a:p>
            </p:txBody>
          </p:sp>
        </mc:Fallback>
      </mc:AlternateContent>
      <p:sp>
        <p:nvSpPr>
          <p:cNvPr id="4" name="Date Placeholder 3"/>
          <p:cNvSpPr>
            <a:spLocks noGrp="1"/>
          </p:cNvSpPr>
          <p:nvPr>
            <p:ph type="dt" sz="half" idx="10"/>
          </p:nvPr>
        </p:nvSpPr>
        <p:spPr/>
        <p:txBody>
          <a:bodyPr/>
          <a:lstStyle/>
          <a:p>
            <a:fld id="{25DF680D-2C67-4C95-A53E-F5B5FCCE787F}" type="datetime1">
              <a:rPr lang="en-US" smtClean="0"/>
              <a:t>11/20/2018</a:t>
            </a:fld>
            <a:endParaRPr lang="en-US" dirty="0"/>
          </a:p>
        </p:txBody>
      </p:sp>
      <p:sp>
        <p:nvSpPr>
          <p:cNvPr id="5" name="Footer Placeholder 4"/>
          <p:cNvSpPr>
            <a:spLocks noGrp="1"/>
          </p:cNvSpPr>
          <p:nvPr>
            <p:ph type="ftr" sz="quarter" idx="11"/>
          </p:nvPr>
        </p:nvSpPr>
        <p:spPr/>
        <p:txBody>
          <a:bodyPr/>
          <a:lstStyle/>
          <a:p>
            <a:r>
              <a:rPr lang="en-US" smtClean="0"/>
              <a:t>Fei Fang</a:t>
            </a:r>
            <a:endParaRPr lang="en-US" dirty="0"/>
          </a:p>
        </p:txBody>
      </p:sp>
      <p:sp>
        <p:nvSpPr>
          <p:cNvPr id="6" name="Slide Number Placeholder 5"/>
          <p:cNvSpPr>
            <a:spLocks noGrp="1"/>
          </p:cNvSpPr>
          <p:nvPr>
            <p:ph type="sldNum" sz="quarter" idx="12"/>
          </p:nvPr>
        </p:nvSpPr>
        <p:spPr/>
        <p:txBody>
          <a:bodyPr/>
          <a:lstStyle/>
          <a:p>
            <a:fld id="{A3B20E47-2A4C-4221-B6B9-A2AC2F1C1077}" type="slidenum">
              <a:rPr lang="en-US" smtClean="0"/>
              <a:pPr/>
              <a:t>24</a:t>
            </a:fld>
            <a:endParaRPr lang="en-US" dirty="0"/>
          </a:p>
        </p:txBody>
      </p:sp>
      <p:pic>
        <p:nvPicPr>
          <p:cNvPr id="7" name="Content Placeholder 6"/>
          <p:cNvPicPr>
            <a:picLocks noChangeAspect="1"/>
          </p:cNvPicPr>
          <p:nvPr/>
        </p:nvPicPr>
        <p:blipFill>
          <a:blip r:embed="rId3"/>
          <a:stretch>
            <a:fillRect/>
          </a:stretch>
        </p:blipFill>
        <p:spPr>
          <a:xfrm>
            <a:off x="960439" y="1851561"/>
            <a:ext cx="6556918" cy="1258999"/>
          </a:xfrm>
          <a:prstGeom prst="rect">
            <a:avLst/>
          </a:prstGeom>
        </p:spPr>
      </p:pic>
      <p:sp>
        <p:nvSpPr>
          <p:cNvPr id="8" name="Rectangle 7"/>
          <p:cNvSpPr/>
          <p:nvPr/>
        </p:nvSpPr>
        <p:spPr>
          <a:xfrm>
            <a:off x="1047508" y="4662126"/>
            <a:ext cx="5503761" cy="369332"/>
          </a:xfrm>
          <a:prstGeom prst="rect">
            <a:avLst/>
          </a:prstGeom>
        </p:spPr>
        <p:txBody>
          <a:bodyPr wrap="square">
            <a:spAutoFit/>
          </a:bodyPr>
          <a:lstStyle/>
          <a:p>
            <a:pPr lvl="1"/>
            <a:r>
              <a:rPr lang="en-US" dirty="0">
                <a:solidFill>
                  <a:schemeClr val="accent1"/>
                </a:solidFill>
              </a:rPr>
              <a:t>The best play from both parties leads to a draw</a:t>
            </a:r>
          </a:p>
        </p:txBody>
      </p:sp>
      <p:sp>
        <p:nvSpPr>
          <p:cNvPr id="9" name="Rectangle 8"/>
          <p:cNvSpPr/>
          <p:nvPr/>
        </p:nvSpPr>
        <p:spPr>
          <a:xfrm>
            <a:off x="5269623" y="3815352"/>
            <a:ext cx="3203762" cy="369332"/>
          </a:xfrm>
          <a:prstGeom prst="rect">
            <a:avLst/>
          </a:prstGeom>
        </p:spPr>
        <p:txBody>
          <a:bodyPr wrap="none">
            <a:spAutoFit/>
          </a:bodyPr>
          <a:lstStyle/>
          <a:p>
            <a:r>
              <a:rPr lang="en-US" altLang="zh-CN" dirty="0">
                <a:solidFill>
                  <a:schemeClr val="accent1"/>
                </a:solidFill>
              </a:rPr>
              <a:t>The minimax value of root node</a:t>
            </a:r>
            <a:endParaRPr lang="en-US" dirty="0">
              <a:solidFill>
                <a:schemeClr val="accent1"/>
              </a:solidFill>
            </a:endParaRPr>
          </a:p>
        </p:txBody>
      </p:sp>
    </p:spTree>
    <p:extLst>
      <p:ext uri="{BB962C8B-B14F-4D97-AF65-F5344CB8AC3E}">
        <p14:creationId xmlns:p14="http://schemas.microsoft.com/office/powerpoint/2010/main" val="333730197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Minimax Algorithm</a:t>
            </a:r>
          </a:p>
        </p:txBody>
      </p:sp>
      <p:sp>
        <p:nvSpPr>
          <p:cNvPr id="4" name="Date Placeholder 3"/>
          <p:cNvSpPr>
            <a:spLocks noGrp="1"/>
          </p:cNvSpPr>
          <p:nvPr>
            <p:ph type="dt" sz="half" idx="10"/>
          </p:nvPr>
        </p:nvSpPr>
        <p:spPr/>
        <p:txBody>
          <a:bodyPr/>
          <a:lstStyle/>
          <a:p>
            <a:fld id="{25DF680D-2C67-4C95-A53E-F5B5FCCE787F}" type="datetime1">
              <a:rPr lang="en-US" smtClean="0"/>
              <a:t>11/20/2018</a:t>
            </a:fld>
            <a:endParaRPr lang="en-US" dirty="0"/>
          </a:p>
        </p:txBody>
      </p:sp>
      <p:sp>
        <p:nvSpPr>
          <p:cNvPr id="5" name="Footer Placeholder 4"/>
          <p:cNvSpPr>
            <a:spLocks noGrp="1"/>
          </p:cNvSpPr>
          <p:nvPr>
            <p:ph type="ftr" sz="quarter" idx="11"/>
          </p:nvPr>
        </p:nvSpPr>
        <p:spPr/>
        <p:txBody>
          <a:bodyPr/>
          <a:lstStyle/>
          <a:p>
            <a:r>
              <a:rPr lang="en-US" smtClean="0"/>
              <a:t>Fei Fang</a:t>
            </a:r>
            <a:endParaRPr lang="en-US" dirty="0"/>
          </a:p>
        </p:txBody>
      </p:sp>
      <p:sp>
        <p:nvSpPr>
          <p:cNvPr id="6" name="Slide Number Placeholder 5"/>
          <p:cNvSpPr>
            <a:spLocks noGrp="1"/>
          </p:cNvSpPr>
          <p:nvPr>
            <p:ph type="sldNum" sz="quarter" idx="12"/>
          </p:nvPr>
        </p:nvSpPr>
        <p:spPr/>
        <p:txBody>
          <a:bodyPr/>
          <a:lstStyle/>
          <a:p>
            <a:fld id="{A3B20E47-2A4C-4221-B6B9-A2AC2F1C1077}" type="slidenum">
              <a:rPr lang="en-US" smtClean="0"/>
              <a:pPr/>
              <a:t>25</a:t>
            </a:fld>
            <a:endParaRPr lang="en-US" dirty="0"/>
          </a:p>
        </p:txBody>
      </p:sp>
      <p:pic>
        <p:nvPicPr>
          <p:cNvPr id="7" name="Content Placeholder 6"/>
          <p:cNvPicPr>
            <a:picLocks noGrp="1" noChangeAspect="1"/>
          </p:cNvPicPr>
          <p:nvPr>
            <p:ph sz="quarter" idx="1"/>
          </p:nvPr>
        </p:nvPicPr>
        <p:blipFill>
          <a:blip r:embed="rId2"/>
          <a:stretch>
            <a:fillRect/>
          </a:stretch>
        </p:blipFill>
        <p:spPr>
          <a:xfrm>
            <a:off x="342092" y="1396781"/>
            <a:ext cx="8801908" cy="4482140"/>
          </a:xfrm>
          <a:prstGeom prst="rect">
            <a:avLst/>
          </a:prstGeom>
        </p:spPr>
      </p:pic>
    </p:spTree>
    <p:extLst>
      <p:ext uri="{BB962C8B-B14F-4D97-AF65-F5344CB8AC3E}">
        <p14:creationId xmlns:p14="http://schemas.microsoft.com/office/powerpoint/2010/main" val="199701026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Minimax Algorithm</a:t>
            </a:r>
          </a:p>
        </p:txBody>
      </p:sp>
      <mc:AlternateContent xmlns:mc="http://schemas.openxmlformats.org/markup-compatibility/2006" xmlns:a14="http://schemas.microsoft.com/office/drawing/2010/main">
        <mc:Choice Requires="a14">
          <p:sp>
            <p:nvSpPr>
              <p:cNvPr id="3" name="Content Placeholder 2"/>
              <p:cNvSpPr>
                <a:spLocks noGrp="1"/>
              </p:cNvSpPr>
              <p:nvPr>
                <p:ph sz="quarter" idx="1"/>
              </p:nvPr>
            </p:nvSpPr>
            <p:spPr/>
            <p:txBody>
              <a:bodyPr>
                <a:normAutofit fontScale="92500" lnSpcReduction="20000"/>
              </a:bodyPr>
              <a:lstStyle/>
              <a:p>
                <a:r>
                  <a:rPr lang="en-US" dirty="0" smtClean="0"/>
                  <a:t>How to solve such games and determine the optimal strategy profile or contingent plan, </a:t>
                </a:r>
                <a:r>
                  <a:rPr lang="en-US" dirty="0"/>
                  <a:t>i.e., </a:t>
                </a:r>
                <a:r>
                  <a:rPr lang="en-US" dirty="0" smtClean="0"/>
                  <a:t>the best </a:t>
                </a:r>
                <a:r>
                  <a:rPr lang="en-US" dirty="0"/>
                  <a:t>action to take for each possible game state?</a:t>
                </a:r>
              </a:p>
              <a:p>
                <a:pPr lvl="1"/>
                <a:r>
                  <a:rPr lang="en-US" dirty="0" smtClean="0"/>
                  <a:t>Call MINIMAX-DECISION</a:t>
                </a:r>
                <a14:m>
                  <m:oMath xmlns:m="http://schemas.openxmlformats.org/officeDocument/2006/math">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𝑆</m:t>
                        </m:r>
                      </m:e>
                      <m:sub>
                        <m:r>
                          <a:rPr lang="en-US" b="0" i="1" smtClean="0">
                            <a:latin typeface="Cambria Math" panose="02040503050406030204" pitchFamily="18" charset="0"/>
                          </a:rPr>
                          <m:t>0</m:t>
                        </m:r>
                      </m:sub>
                    </m:sSub>
                    <m:r>
                      <a:rPr lang="en-US" b="0" i="1" smtClean="0">
                        <a:latin typeface="Cambria Math" panose="02040503050406030204" pitchFamily="18" charset="0"/>
                      </a:rPr>
                      <m:t>)</m:t>
                    </m:r>
                  </m:oMath>
                </a14:m>
                <a:r>
                  <a:rPr lang="en-US" dirty="0" smtClean="0"/>
                  <a:t> automatically provides the best action for each state</a:t>
                </a:r>
              </a:p>
              <a:p>
                <a:r>
                  <a:rPr lang="en-US" dirty="0" smtClean="0"/>
                  <a:t>Intractable for large games</a:t>
                </a:r>
              </a:p>
              <a:p>
                <a:pPr lvl="1"/>
                <a:r>
                  <a:rPr lang="en-US" dirty="0" smtClean="0"/>
                  <a:t>Chess(</a:t>
                </a:r>
                <a14:m>
                  <m:oMath xmlns:m="http://schemas.openxmlformats.org/officeDocument/2006/math">
                    <m:r>
                      <a:rPr lang="en-US" b="0" i="0" smtClean="0">
                        <a:latin typeface="Cambria Math" panose="02040503050406030204" pitchFamily="18" charset="0"/>
                      </a:rPr>
                      <m:t>&gt;</m:t>
                    </m:r>
                    <m:sSup>
                      <m:sSupPr>
                        <m:ctrlPr>
                          <a:rPr lang="en-US" i="1">
                            <a:latin typeface="Cambria Math" panose="02040503050406030204" pitchFamily="18" charset="0"/>
                          </a:rPr>
                        </m:ctrlPr>
                      </m:sSupPr>
                      <m:e>
                        <m:r>
                          <a:rPr lang="en-US" i="1">
                            <a:latin typeface="Cambria Math" panose="02040503050406030204" pitchFamily="18" charset="0"/>
                          </a:rPr>
                          <m:t>10</m:t>
                        </m:r>
                      </m:e>
                      <m:sup>
                        <m:r>
                          <a:rPr lang="en-US" i="1">
                            <a:latin typeface="Cambria Math" panose="02040503050406030204" pitchFamily="18" charset="0"/>
                          </a:rPr>
                          <m:t>40</m:t>
                        </m:r>
                      </m:sup>
                    </m:sSup>
                  </m:oMath>
                </a14:m>
                <a:r>
                  <a:rPr lang="en-US" dirty="0" smtClean="0"/>
                  <a:t> nodes), Go (</a:t>
                </a:r>
                <a14:m>
                  <m:oMath xmlns:m="http://schemas.openxmlformats.org/officeDocument/2006/math">
                    <m:r>
                      <a:rPr lang="en-US" b="0" i="0" smtClean="0">
                        <a:latin typeface="Cambria Math" panose="02040503050406030204" pitchFamily="18" charset="0"/>
                      </a:rPr>
                      <m:t>&gt;</m:t>
                    </m:r>
                    <m:sSup>
                      <m:sSupPr>
                        <m:ctrlPr>
                          <a:rPr lang="en-US" i="1">
                            <a:latin typeface="Cambria Math" panose="02040503050406030204" pitchFamily="18" charset="0"/>
                          </a:rPr>
                        </m:ctrlPr>
                      </m:sSupPr>
                      <m:e>
                        <m:r>
                          <a:rPr lang="en-US" i="1">
                            <a:latin typeface="Cambria Math" panose="02040503050406030204" pitchFamily="18" charset="0"/>
                          </a:rPr>
                          <m:t>10</m:t>
                        </m:r>
                      </m:e>
                      <m:sup>
                        <m:r>
                          <a:rPr lang="en-US" i="1">
                            <a:latin typeface="Cambria Math" panose="02040503050406030204" pitchFamily="18" charset="0"/>
                          </a:rPr>
                          <m:t>82</m:t>
                        </m:r>
                      </m:sup>
                    </m:sSup>
                  </m:oMath>
                </a14:m>
                <a:r>
                  <a:rPr lang="en-US" dirty="0" smtClean="0"/>
                  <a:t> nodes)</a:t>
                </a:r>
              </a:p>
              <a:p>
                <a:pPr lvl="1"/>
                <a:r>
                  <a:rPr lang="en-US" dirty="0"/>
                  <a:t>Cannot even represent the optimal strategy </a:t>
                </a:r>
                <a:r>
                  <a:rPr lang="en-US" dirty="0" smtClean="0"/>
                  <a:t>profile in space</a:t>
                </a:r>
              </a:p>
              <a:p>
                <a:pPr lvl="1"/>
                <a:endParaRPr lang="en-US" dirty="0"/>
              </a:p>
              <a:p>
                <a:r>
                  <a:rPr lang="en-US" dirty="0"/>
                  <a:t>For many problems, you do not need a full contingent </a:t>
                </a:r>
                <a:r>
                  <a:rPr lang="en-US" dirty="0" smtClean="0"/>
                  <a:t>plan </a:t>
                </a:r>
                <a:r>
                  <a:rPr lang="en-US" dirty="0"/>
                  <a:t>at the very beginning of the game</a:t>
                </a:r>
              </a:p>
              <a:p>
                <a:pPr lvl="1"/>
                <a:r>
                  <a:rPr lang="en-US" dirty="0" smtClean="0"/>
                  <a:t>Can </a:t>
                </a:r>
                <a:r>
                  <a:rPr lang="en-US" dirty="0"/>
                  <a:t>solve the problem in a more “online” fashion, just like how human players play Chess/Go: My opponent takes this action and what should I do now</a:t>
                </a:r>
                <a:r>
                  <a:rPr lang="en-US" dirty="0" smtClean="0"/>
                  <a:t>?</a:t>
                </a:r>
              </a:p>
            </p:txBody>
          </p:sp>
        </mc:Choice>
        <mc:Fallback xmlns="">
          <p:sp>
            <p:nvSpPr>
              <p:cNvPr id="3" name="Content Placeholder 2"/>
              <p:cNvSpPr>
                <a:spLocks noGrp="1" noRot="1" noChangeAspect="1" noMove="1" noResize="1" noEditPoints="1" noAdjustHandles="1" noChangeArrowheads="1" noChangeShapeType="1" noTextEdit="1"/>
              </p:cNvSpPr>
              <p:nvPr>
                <p:ph sz="quarter" idx="1"/>
              </p:nvPr>
            </p:nvSpPr>
            <p:spPr>
              <a:blipFill rotWithShape="0">
                <a:blip r:embed="rId2"/>
                <a:stretch>
                  <a:fillRect l="-667" t="-2716" r="-296"/>
                </a:stretch>
              </a:blipFill>
            </p:spPr>
            <p:txBody>
              <a:bodyPr/>
              <a:lstStyle/>
              <a:p>
                <a:r>
                  <a:rPr lang="en-US">
                    <a:noFill/>
                  </a:rPr>
                  <a:t> </a:t>
                </a:r>
              </a:p>
            </p:txBody>
          </p:sp>
        </mc:Fallback>
      </mc:AlternateContent>
      <p:sp>
        <p:nvSpPr>
          <p:cNvPr id="4" name="Date Placeholder 3"/>
          <p:cNvSpPr>
            <a:spLocks noGrp="1"/>
          </p:cNvSpPr>
          <p:nvPr>
            <p:ph type="dt" sz="half" idx="10"/>
          </p:nvPr>
        </p:nvSpPr>
        <p:spPr/>
        <p:txBody>
          <a:bodyPr/>
          <a:lstStyle/>
          <a:p>
            <a:fld id="{25DF680D-2C67-4C95-A53E-F5B5FCCE787F}" type="datetime1">
              <a:rPr lang="en-US" smtClean="0"/>
              <a:t>11/20/2018</a:t>
            </a:fld>
            <a:endParaRPr lang="en-US" dirty="0"/>
          </a:p>
        </p:txBody>
      </p:sp>
      <p:sp>
        <p:nvSpPr>
          <p:cNvPr id="5" name="Footer Placeholder 4"/>
          <p:cNvSpPr>
            <a:spLocks noGrp="1"/>
          </p:cNvSpPr>
          <p:nvPr>
            <p:ph type="ftr" sz="quarter" idx="11"/>
          </p:nvPr>
        </p:nvSpPr>
        <p:spPr/>
        <p:txBody>
          <a:bodyPr/>
          <a:lstStyle/>
          <a:p>
            <a:r>
              <a:rPr lang="en-US" smtClean="0"/>
              <a:t>Fei Fang</a:t>
            </a:r>
            <a:endParaRPr lang="en-US" dirty="0"/>
          </a:p>
        </p:txBody>
      </p:sp>
      <p:sp>
        <p:nvSpPr>
          <p:cNvPr id="6" name="Slide Number Placeholder 5"/>
          <p:cNvSpPr>
            <a:spLocks noGrp="1"/>
          </p:cNvSpPr>
          <p:nvPr>
            <p:ph type="sldNum" sz="quarter" idx="12"/>
          </p:nvPr>
        </p:nvSpPr>
        <p:spPr/>
        <p:txBody>
          <a:bodyPr/>
          <a:lstStyle/>
          <a:p>
            <a:fld id="{A3B20E47-2A4C-4221-B6B9-A2AC2F1C1077}" type="slidenum">
              <a:rPr lang="en-US" smtClean="0"/>
              <a:pPr/>
              <a:t>26</a:t>
            </a:fld>
            <a:endParaRPr lang="en-US" dirty="0"/>
          </a:p>
        </p:txBody>
      </p:sp>
    </p:spTree>
    <p:extLst>
      <p:ext uri="{BB962C8B-B14F-4D97-AF65-F5344CB8AC3E}">
        <p14:creationId xmlns:p14="http://schemas.microsoft.com/office/powerpoint/2010/main" val="174977793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Minimax Algorithm</a:t>
            </a:r>
          </a:p>
        </p:txBody>
      </p:sp>
      <mc:AlternateContent xmlns:mc="http://schemas.openxmlformats.org/markup-compatibility/2006" xmlns:a14="http://schemas.microsoft.com/office/drawing/2010/main">
        <mc:Choice Requires="a14">
          <p:sp>
            <p:nvSpPr>
              <p:cNvPr id="3" name="Content Placeholder 2"/>
              <p:cNvSpPr>
                <a:spLocks noGrp="1"/>
              </p:cNvSpPr>
              <p:nvPr>
                <p:ph sz="quarter" idx="1"/>
              </p:nvPr>
            </p:nvSpPr>
            <p:spPr/>
            <p:txBody>
              <a:bodyPr/>
              <a:lstStyle/>
              <a:p>
                <a:r>
                  <a:rPr lang="en-US" dirty="0"/>
                  <a:t>If we only care about the game value, or the optimal action at a specific game </a:t>
                </a:r>
                <a:r>
                  <a:rPr lang="en-US" dirty="0" smtClean="0"/>
                  <a:t>state, </a:t>
                </a:r>
                <a:r>
                  <a:rPr lang="en-US" dirty="0"/>
                  <a:t>can we do better</a:t>
                </a:r>
                <a:r>
                  <a:rPr lang="en-US" dirty="0" smtClean="0"/>
                  <a:t>?</a:t>
                </a:r>
              </a:p>
              <a:p>
                <a:pPr lvl="1"/>
                <a:r>
                  <a:rPr lang="en-US" dirty="0" smtClean="0"/>
                  <a:t>Trick 1: Depth-limited search (</a:t>
                </a:r>
                <a:r>
                  <a:rPr lang="en-US" dirty="0"/>
                  <a:t>Limit the </a:t>
                </a:r>
                <a:r>
                  <a:rPr lang="en-US" dirty="0" smtClean="0"/>
                  <a:t>depth)</a:t>
                </a:r>
                <a:endParaRPr lang="en-US" dirty="0"/>
              </a:p>
              <a:p>
                <a:pPr lvl="1"/>
                <a:r>
                  <a:rPr lang="en-US" dirty="0"/>
                  <a:t>Minimax algorithm (Shannon, 1950): </a:t>
                </a:r>
              </a:p>
              <a:p>
                <a:pPr lvl="2"/>
                <a:r>
                  <a:rPr lang="en-US" dirty="0"/>
                  <a:t>Set </a:t>
                </a:r>
                <a14:m>
                  <m:oMath xmlns:m="http://schemas.openxmlformats.org/officeDocument/2006/math">
                    <m:r>
                      <a:rPr lang="en-US" i="1" dirty="0">
                        <a:latin typeface="Cambria Math" panose="02040503050406030204" pitchFamily="18" charset="0"/>
                      </a:rPr>
                      <m:t>𝑑</m:t>
                    </m:r>
                  </m:oMath>
                </a14:m>
                <a:r>
                  <a:rPr lang="en-US" dirty="0"/>
                  <a:t> (an integer) as an upper bound on the search depth</a:t>
                </a:r>
              </a:p>
              <a:p>
                <a:pPr lvl="2"/>
                <a14:m>
                  <m:oMath xmlns:m="http://schemas.openxmlformats.org/officeDocument/2006/math">
                    <m:r>
                      <a:rPr lang="en-US" i="1" dirty="0">
                        <a:latin typeface="Cambria Math" panose="02040503050406030204" pitchFamily="18" charset="0"/>
                      </a:rPr>
                      <m:t>𝑒</m:t>
                    </m:r>
                    <m:r>
                      <a:rPr lang="en-US" i="1" dirty="0">
                        <a:latin typeface="Cambria Math" panose="02040503050406030204" pitchFamily="18" charset="0"/>
                      </a:rPr>
                      <m:t>(</m:t>
                    </m:r>
                    <m:r>
                      <a:rPr lang="en-US" i="1" dirty="0">
                        <a:latin typeface="Cambria Math" panose="02040503050406030204" pitchFamily="18" charset="0"/>
                      </a:rPr>
                      <m:t>𝑠</m:t>
                    </m:r>
                    <m:r>
                      <a:rPr lang="en-US" i="1" dirty="0">
                        <a:latin typeface="Cambria Math" panose="02040503050406030204" pitchFamily="18" charset="0"/>
                      </a:rPr>
                      <m:t>)</m:t>
                    </m:r>
                  </m:oMath>
                </a14:m>
                <a:r>
                  <a:rPr lang="en-US" dirty="0"/>
                  <a:t>, the </a:t>
                </a:r>
                <a:r>
                  <a:rPr lang="en-US" dirty="0">
                    <a:solidFill>
                      <a:srgbClr val="0070C0"/>
                    </a:solidFill>
                  </a:rPr>
                  <a:t>static evaluation function</a:t>
                </a:r>
                <a:r>
                  <a:rPr lang="en-US" dirty="0"/>
                  <a:t>, returns an estimate of minimax value of state </a:t>
                </a:r>
                <a14:m>
                  <m:oMath xmlns:m="http://schemas.openxmlformats.org/officeDocument/2006/math">
                    <m:r>
                      <a:rPr lang="en-US" i="1">
                        <a:latin typeface="Cambria Math" panose="02040503050406030204" pitchFamily="18" charset="0"/>
                      </a:rPr>
                      <m:t>𝑠</m:t>
                    </m:r>
                  </m:oMath>
                </a14:m>
                <a:endParaRPr lang="en-US" dirty="0"/>
              </a:p>
              <a:p>
                <a:pPr lvl="2"/>
                <a:r>
                  <a:rPr lang="en-US" dirty="0"/>
                  <a:t>Whenever we reach a nonterminal node of depth </a:t>
                </a:r>
                <a14:m>
                  <m:oMath xmlns:m="http://schemas.openxmlformats.org/officeDocument/2006/math">
                    <m:r>
                      <a:rPr lang="en-US" i="1" dirty="0">
                        <a:latin typeface="Cambria Math" panose="02040503050406030204" pitchFamily="18" charset="0"/>
                      </a:rPr>
                      <m:t>𝑑</m:t>
                    </m:r>
                  </m:oMath>
                </a14:m>
                <a:r>
                  <a:rPr lang="en-US" dirty="0"/>
                  <a:t>, return </a:t>
                </a:r>
                <a14:m>
                  <m:oMath xmlns:m="http://schemas.openxmlformats.org/officeDocument/2006/math">
                    <m:r>
                      <a:rPr lang="en-US" i="1" dirty="0">
                        <a:latin typeface="Cambria Math" panose="02040503050406030204" pitchFamily="18" charset="0"/>
                      </a:rPr>
                      <m:t>𝑒</m:t>
                    </m:r>
                    <m:r>
                      <a:rPr lang="en-US" i="1" dirty="0">
                        <a:latin typeface="Cambria Math" panose="02040503050406030204" pitchFamily="18" charset="0"/>
                      </a:rPr>
                      <m:t>(</m:t>
                    </m:r>
                    <m:r>
                      <a:rPr lang="en-US" i="1" dirty="0">
                        <a:latin typeface="Cambria Math" panose="02040503050406030204" pitchFamily="18" charset="0"/>
                      </a:rPr>
                      <m:t>𝑠</m:t>
                    </m:r>
                    <m:r>
                      <a:rPr lang="en-US" i="1" dirty="0">
                        <a:latin typeface="Cambria Math" panose="02040503050406030204" pitchFamily="18" charset="0"/>
                      </a:rPr>
                      <m:t>)</m:t>
                    </m:r>
                  </m:oMath>
                </a14:m>
                <a:endParaRPr lang="en-US" dirty="0"/>
              </a:p>
              <a:p>
                <a:pPr lvl="2"/>
                <a:r>
                  <a:rPr lang="en-US" dirty="0"/>
                  <a:t>If </a:t>
                </a:r>
                <a14:m>
                  <m:oMath xmlns:m="http://schemas.openxmlformats.org/officeDocument/2006/math">
                    <m:r>
                      <a:rPr lang="en-US" i="1">
                        <a:latin typeface="Cambria Math" panose="02040503050406030204" pitchFamily="18" charset="0"/>
                      </a:rPr>
                      <m:t>𝑑</m:t>
                    </m:r>
                    <m:r>
                      <a:rPr lang="en-US" i="1">
                        <a:latin typeface="Cambria Math" panose="02040503050406030204" pitchFamily="18" charset="0"/>
                      </a:rPr>
                      <m:t>=∞</m:t>
                    </m:r>
                  </m:oMath>
                </a14:m>
                <a:r>
                  <a:rPr lang="en-US" dirty="0"/>
                  <a:t> (by default), then </a:t>
                </a:r>
                <a14:m>
                  <m:oMath xmlns:m="http://schemas.openxmlformats.org/officeDocument/2006/math">
                    <m:r>
                      <a:rPr lang="en-US" i="1" dirty="0">
                        <a:latin typeface="Cambria Math" panose="02040503050406030204" pitchFamily="18" charset="0"/>
                      </a:rPr>
                      <m:t>𝑒</m:t>
                    </m:r>
                  </m:oMath>
                </a14:m>
                <a:r>
                  <a:rPr lang="en-US" dirty="0"/>
                  <a:t> will never be called, and the algorithm visits all the nodes in the tree and provides the optimal action for all states</a:t>
                </a:r>
              </a:p>
              <a:p>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sz="quarter" idx="1"/>
              </p:nvPr>
            </p:nvSpPr>
            <p:spPr>
              <a:blipFill rotWithShape="0">
                <a:blip r:embed="rId2"/>
                <a:stretch>
                  <a:fillRect l="-741" t="-1235"/>
                </a:stretch>
              </a:blipFill>
            </p:spPr>
            <p:txBody>
              <a:bodyPr/>
              <a:lstStyle/>
              <a:p>
                <a:r>
                  <a:rPr lang="en-US">
                    <a:noFill/>
                  </a:rPr>
                  <a:t> </a:t>
                </a:r>
              </a:p>
            </p:txBody>
          </p:sp>
        </mc:Fallback>
      </mc:AlternateContent>
      <p:sp>
        <p:nvSpPr>
          <p:cNvPr id="4" name="Date Placeholder 3"/>
          <p:cNvSpPr>
            <a:spLocks noGrp="1"/>
          </p:cNvSpPr>
          <p:nvPr>
            <p:ph type="dt" sz="half" idx="10"/>
          </p:nvPr>
        </p:nvSpPr>
        <p:spPr/>
        <p:txBody>
          <a:bodyPr/>
          <a:lstStyle/>
          <a:p>
            <a:fld id="{25DF680D-2C67-4C95-A53E-F5B5FCCE787F}" type="datetime1">
              <a:rPr lang="en-US" smtClean="0"/>
              <a:t>11/20/2018</a:t>
            </a:fld>
            <a:endParaRPr lang="en-US" dirty="0"/>
          </a:p>
        </p:txBody>
      </p:sp>
      <p:sp>
        <p:nvSpPr>
          <p:cNvPr id="5" name="Footer Placeholder 4"/>
          <p:cNvSpPr>
            <a:spLocks noGrp="1"/>
          </p:cNvSpPr>
          <p:nvPr>
            <p:ph type="ftr" sz="quarter" idx="11"/>
          </p:nvPr>
        </p:nvSpPr>
        <p:spPr/>
        <p:txBody>
          <a:bodyPr/>
          <a:lstStyle/>
          <a:p>
            <a:r>
              <a:rPr lang="en-US" smtClean="0"/>
              <a:t>Fei Fang</a:t>
            </a:r>
            <a:endParaRPr lang="en-US" dirty="0"/>
          </a:p>
        </p:txBody>
      </p:sp>
      <p:sp>
        <p:nvSpPr>
          <p:cNvPr id="6" name="Slide Number Placeholder 5"/>
          <p:cNvSpPr>
            <a:spLocks noGrp="1"/>
          </p:cNvSpPr>
          <p:nvPr>
            <p:ph type="sldNum" sz="quarter" idx="12"/>
          </p:nvPr>
        </p:nvSpPr>
        <p:spPr/>
        <p:txBody>
          <a:bodyPr/>
          <a:lstStyle/>
          <a:p>
            <a:fld id="{A3B20E47-2A4C-4221-B6B9-A2AC2F1C1077}" type="slidenum">
              <a:rPr lang="en-US" smtClean="0"/>
              <a:pPr/>
              <a:t>27</a:t>
            </a:fld>
            <a:endParaRPr lang="en-US" dirty="0"/>
          </a:p>
        </p:txBody>
      </p:sp>
    </p:spTree>
    <p:extLst>
      <p:ext uri="{BB962C8B-B14F-4D97-AF65-F5344CB8AC3E}">
        <p14:creationId xmlns:p14="http://schemas.microsoft.com/office/powerpoint/2010/main" val="161457730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Minimax Algorithm</a:t>
            </a:r>
          </a:p>
        </p:txBody>
      </p:sp>
      <p:sp>
        <p:nvSpPr>
          <p:cNvPr id="3" name="Content Placeholder 2"/>
          <p:cNvSpPr>
            <a:spLocks noGrp="1"/>
          </p:cNvSpPr>
          <p:nvPr>
            <p:ph sz="quarter" idx="1"/>
          </p:nvPr>
        </p:nvSpPr>
        <p:spPr/>
        <p:txBody>
          <a:bodyPr/>
          <a:lstStyle/>
          <a:p>
            <a:r>
              <a:rPr lang="en-US" dirty="0" smtClean="0"/>
              <a:t>Static </a:t>
            </a:r>
            <a:r>
              <a:rPr lang="en-US" dirty="0"/>
              <a:t>evaluation </a:t>
            </a:r>
            <a:r>
              <a:rPr lang="en-US" dirty="0" smtClean="0"/>
              <a:t>function</a:t>
            </a:r>
          </a:p>
          <a:p>
            <a:pPr lvl="1"/>
            <a:r>
              <a:rPr lang="en-US" dirty="0" smtClean="0"/>
              <a:t>Often </a:t>
            </a:r>
            <a:r>
              <a:rPr lang="en-US" dirty="0"/>
              <a:t>a heuristic function that is easily computable given the representation of a state, </a:t>
            </a:r>
            <a:r>
              <a:rPr lang="en-US" dirty="0" smtClean="0"/>
              <a:t>e.g., </a:t>
            </a:r>
            <a:r>
              <a:rPr lang="en-US" dirty="0"/>
              <a:t>a weighted sum of features</a:t>
            </a:r>
            <a:endParaRPr lang="en-US" dirty="0" smtClean="0"/>
          </a:p>
          <a:p>
            <a:pPr lvl="1"/>
            <a:r>
              <a:rPr lang="en-US" dirty="0"/>
              <a:t>For chess: Count the pieces for each side, giving each a weight (queen=9, rook=5, knight/bishop=3, pawn=1)</a:t>
            </a:r>
          </a:p>
          <a:p>
            <a:pPr lvl="1"/>
            <a:r>
              <a:rPr lang="en-US" dirty="0"/>
              <a:t>What properties do we care about in the evaluation function</a:t>
            </a:r>
            <a:r>
              <a:rPr lang="en-US" dirty="0" smtClean="0"/>
              <a:t>? For the optimal action, only </a:t>
            </a:r>
            <a:r>
              <a:rPr lang="en-US" dirty="0"/>
              <a:t>the ordering </a:t>
            </a:r>
            <a:r>
              <a:rPr lang="en-US" dirty="0" smtClean="0"/>
              <a:t>matters</a:t>
            </a:r>
          </a:p>
          <a:p>
            <a:pPr lvl="1"/>
            <a:r>
              <a:rPr lang="en-US" dirty="0"/>
              <a:t>In chess, can only search </a:t>
            </a:r>
            <a:r>
              <a:rPr lang="en-US" dirty="0" smtClean="0"/>
              <a:t/>
            </a:r>
            <a:br>
              <a:rPr lang="en-US" dirty="0" smtClean="0"/>
            </a:br>
            <a:r>
              <a:rPr lang="en-US" dirty="0" smtClean="0"/>
              <a:t>full-width </a:t>
            </a:r>
            <a:r>
              <a:rPr lang="en-US" dirty="0"/>
              <a:t>tree to about 4 levels</a:t>
            </a:r>
          </a:p>
          <a:p>
            <a:pPr lvl="1"/>
            <a:endParaRPr lang="en-US" dirty="0"/>
          </a:p>
          <a:p>
            <a:pPr lvl="1"/>
            <a:endParaRPr lang="en-US" dirty="0"/>
          </a:p>
        </p:txBody>
      </p:sp>
      <p:sp>
        <p:nvSpPr>
          <p:cNvPr id="4" name="Date Placeholder 3"/>
          <p:cNvSpPr>
            <a:spLocks noGrp="1"/>
          </p:cNvSpPr>
          <p:nvPr>
            <p:ph type="dt" sz="half" idx="10"/>
          </p:nvPr>
        </p:nvSpPr>
        <p:spPr/>
        <p:txBody>
          <a:bodyPr/>
          <a:lstStyle/>
          <a:p>
            <a:fld id="{25DF680D-2C67-4C95-A53E-F5B5FCCE787F}" type="datetime1">
              <a:rPr lang="en-US" smtClean="0"/>
              <a:t>11/20/2018</a:t>
            </a:fld>
            <a:endParaRPr lang="en-US" dirty="0"/>
          </a:p>
        </p:txBody>
      </p:sp>
      <p:sp>
        <p:nvSpPr>
          <p:cNvPr id="5" name="Footer Placeholder 4"/>
          <p:cNvSpPr>
            <a:spLocks noGrp="1"/>
          </p:cNvSpPr>
          <p:nvPr>
            <p:ph type="ftr" sz="quarter" idx="11"/>
          </p:nvPr>
        </p:nvSpPr>
        <p:spPr/>
        <p:txBody>
          <a:bodyPr/>
          <a:lstStyle/>
          <a:p>
            <a:r>
              <a:rPr lang="en-US" smtClean="0"/>
              <a:t>Fei Fang</a:t>
            </a:r>
            <a:endParaRPr lang="en-US" dirty="0"/>
          </a:p>
        </p:txBody>
      </p:sp>
      <p:sp>
        <p:nvSpPr>
          <p:cNvPr id="6" name="Slide Number Placeholder 5"/>
          <p:cNvSpPr>
            <a:spLocks noGrp="1"/>
          </p:cNvSpPr>
          <p:nvPr>
            <p:ph type="sldNum" sz="quarter" idx="12"/>
          </p:nvPr>
        </p:nvSpPr>
        <p:spPr/>
        <p:txBody>
          <a:bodyPr/>
          <a:lstStyle/>
          <a:p>
            <a:fld id="{A3B20E47-2A4C-4221-B6B9-A2AC2F1C1077}" type="slidenum">
              <a:rPr lang="en-US" smtClean="0"/>
              <a:pPr/>
              <a:t>28</a:t>
            </a:fld>
            <a:endParaRPr lang="en-US" dirty="0"/>
          </a:p>
        </p:txBody>
      </p:sp>
      <p:pic>
        <p:nvPicPr>
          <p:cNvPr id="7" name="Picture 4" descr=" Picture 6                                                      00000002Macintosh HD                   ABA7815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48354" y="4105300"/>
            <a:ext cx="2520939" cy="2216326"/>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296247047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Quiz 2</a:t>
            </a:r>
            <a:endParaRPr lang="en-US" dirty="0"/>
          </a:p>
        </p:txBody>
      </p:sp>
      <p:sp>
        <p:nvSpPr>
          <p:cNvPr id="3" name="Content Placeholder 2"/>
          <p:cNvSpPr>
            <a:spLocks noGrp="1"/>
          </p:cNvSpPr>
          <p:nvPr>
            <p:ph sz="quarter" idx="1"/>
          </p:nvPr>
        </p:nvSpPr>
        <p:spPr>
          <a:xfrm>
            <a:off x="457200" y="1219200"/>
            <a:ext cx="8229600" cy="2673752"/>
          </a:xfrm>
        </p:spPr>
        <p:txBody>
          <a:bodyPr>
            <a:normAutofit fontScale="85000" lnSpcReduction="20000"/>
          </a:bodyPr>
          <a:lstStyle/>
          <a:p>
            <a:r>
              <a:rPr lang="en-US" dirty="0"/>
              <a:t>When applying Minimax algorithm with a search depth limit of 2, we used two different static evaluation functions, as shown on the leaf nodes of left and right figure. What is the optimal action for nodes A,B,C respectively?</a:t>
            </a:r>
          </a:p>
          <a:p>
            <a:pPr lvl="1"/>
            <a:r>
              <a:rPr lang="en-US" dirty="0"/>
              <a:t>A: Left: </a:t>
            </a:r>
            <a:r>
              <a:rPr lang="en-US" dirty="0" err="1"/>
              <a:t>a,c,e</a:t>
            </a:r>
            <a:r>
              <a:rPr lang="en-US" dirty="0"/>
              <a:t>; Right: </a:t>
            </a:r>
            <a:r>
              <a:rPr lang="en-US" dirty="0" err="1"/>
              <a:t>b,c,e</a:t>
            </a:r>
            <a:endParaRPr lang="en-US" dirty="0"/>
          </a:p>
          <a:p>
            <a:pPr lvl="1"/>
            <a:r>
              <a:rPr lang="en-US" dirty="0"/>
              <a:t>B: Left: </a:t>
            </a:r>
            <a:r>
              <a:rPr lang="en-US" dirty="0" err="1"/>
              <a:t>a,d,f</a:t>
            </a:r>
            <a:r>
              <a:rPr lang="en-US" dirty="0"/>
              <a:t>; Right: </a:t>
            </a:r>
            <a:r>
              <a:rPr lang="en-US" dirty="0" err="1"/>
              <a:t>a,d,f</a:t>
            </a:r>
            <a:endParaRPr lang="en-US" dirty="0"/>
          </a:p>
          <a:p>
            <a:pPr lvl="1"/>
            <a:r>
              <a:rPr lang="en-US" dirty="0"/>
              <a:t>C: Left: </a:t>
            </a:r>
            <a:r>
              <a:rPr lang="en-US" dirty="0" err="1"/>
              <a:t>a,c,e</a:t>
            </a:r>
            <a:r>
              <a:rPr lang="en-US" dirty="0"/>
              <a:t>; Right: </a:t>
            </a:r>
            <a:r>
              <a:rPr lang="en-US" dirty="0" err="1"/>
              <a:t>a,d,f</a:t>
            </a:r>
            <a:endParaRPr lang="en-US" dirty="0"/>
          </a:p>
          <a:p>
            <a:pPr lvl="1"/>
            <a:r>
              <a:rPr lang="en-US" dirty="0"/>
              <a:t>D: Left: </a:t>
            </a:r>
            <a:r>
              <a:rPr lang="en-US" dirty="0" err="1"/>
              <a:t>b,c,e</a:t>
            </a:r>
            <a:r>
              <a:rPr lang="en-US" dirty="0"/>
              <a:t>; Right: </a:t>
            </a:r>
            <a:r>
              <a:rPr lang="en-US" dirty="0" err="1"/>
              <a:t>b,c,e</a:t>
            </a:r>
            <a:endParaRPr lang="en-US" dirty="0"/>
          </a:p>
        </p:txBody>
      </p:sp>
      <p:sp>
        <p:nvSpPr>
          <p:cNvPr id="4" name="Date Placeholder 3"/>
          <p:cNvSpPr>
            <a:spLocks noGrp="1"/>
          </p:cNvSpPr>
          <p:nvPr>
            <p:ph type="dt" sz="half" idx="10"/>
          </p:nvPr>
        </p:nvSpPr>
        <p:spPr/>
        <p:txBody>
          <a:bodyPr/>
          <a:lstStyle/>
          <a:p>
            <a:fld id="{25DF680D-2C67-4C95-A53E-F5B5FCCE787F}" type="datetime1">
              <a:rPr lang="en-US" smtClean="0"/>
              <a:t>11/20/2018</a:t>
            </a:fld>
            <a:endParaRPr lang="en-US" dirty="0"/>
          </a:p>
        </p:txBody>
      </p:sp>
      <p:sp>
        <p:nvSpPr>
          <p:cNvPr id="5" name="Footer Placeholder 4"/>
          <p:cNvSpPr>
            <a:spLocks noGrp="1"/>
          </p:cNvSpPr>
          <p:nvPr>
            <p:ph type="ftr" sz="quarter" idx="11"/>
          </p:nvPr>
        </p:nvSpPr>
        <p:spPr/>
        <p:txBody>
          <a:bodyPr/>
          <a:lstStyle/>
          <a:p>
            <a:r>
              <a:rPr lang="en-US" smtClean="0"/>
              <a:t>Fei Fang</a:t>
            </a:r>
            <a:endParaRPr lang="en-US" dirty="0"/>
          </a:p>
        </p:txBody>
      </p:sp>
      <p:sp>
        <p:nvSpPr>
          <p:cNvPr id="6" name="Slide Number Placeholder 5"/>
          <p:cNvSpPr>
            <a:spLocks noGrp="1"/>
          </p:cNvSpPr>
          <p:nvPr>
            <p:ph type="sldNum" sz="quarter" idx="12"/>
          </p:nvPr>
        </p:nvSpPr>
        <p:spPr/>
        <p:txBody>
          <a:bodyPr/>
          <a:lstStyle/>
          <a:p>
            <a:fld id="{A3B20E47-2A4C-4221-B6B9-A2AC2F1C1077}" type="slidenum">
              <a:rPr lang="en-US" smtClean="0"/>
              <a:pPr/>
              <a:t>29</a:t>
            </a:fld>
            <a:endParaRPr lang="en-US" dirty="0"/>
          </a:p>
        </p:txBody>
      </p:sp>
      <p:pic>
        <p:nvPicPr>
          <p:cNvPr id="7" name="Picture 6"/>
          <p:cNvPicPr>
            <a:picLocks noChangeAspect="1"/>
          </p:cNvPicPr>
          <p:nvPr/>
        </p:nvPicPr>
        <p:blipFill>
          <a:blip r:embed="rId2"/>
          <a:stretch>
            <a:fillRect/>
          </a:stretch>
        </p:blipFill>
        <p:spPr>
          <a:xfrm>
            <a:off x="652817" y="3812778"/>
            <a:ext cx="8209531" cy="2483850"/>
          </a:xfrm>
          <a:prstGeom prst="rect">
            <a:avLst/>
          </a:prstGeom>
        </p:spPr>
      </p:pic>
      <p:sp>
        <p:nvSpPr>
          <p:cNvPr id="8" name="TextBox 7"/>
          <p:cNvSpPr txBox="1"/>
          <p:nvPr/>
        </p:nvSpPr>
        <p:spPr>
          <a:xfrm>
            <a:off x="3291068" y="4008133"/>
            <a:ext cx="338554" cy="369332"/>
          </a:xfrm>
          <a:prstGeom prst="rect">
            <a:avLst/>
          </a:prstGeom>
          <a:noFill/>
        </p:spPr>
        <p:txBody>
          <a:bodyPr wrap="none" rtlCol="0">
            <a:spAutoFit/>
          </a:bodyPr>
          <a:lstStyle/>
          <a:p>
            <a:r>
              <a:rPr lang="en-US" dirty="0" smtClean="0"/>
              <a:t>A</a:t>
            </a:r>
            <a:endParaRPr lang="en-US" dirty="0"/>
          </a:p>
        </p:txBody>
      </p:sp>
      <p:sp>
        <p:nvSpPr>
          <p:cNvPr id="9" name="TextBox 8"/>
          <p:cNvSpPr txBox="1"/>
          <p:nvPr/>
        </p:nvSpPr>
        <p:spPr>
          <a:xfrm>
            <a:off x="2394030" y="5084473"/>
            <a:ext cx="314510" cy="369332"/>
          </a:xfrm>
          <a:prstGeom prst="rect">
            <a:avLst/>
          </a:prstGeom>
          <a:noFill/>
        </p:spPr>
        <p:txBody>
          <a:bodyPr wrap="none" rtlCol="0">
            <a:spAutoFit/>
          </a:bodyPr>
          <a:lstStyle/>
          <a:p>
            <a:r>
              <a:rPr lang="en-US" dirty="0" smtClean="0"/>
              <a:t>B</a:t>
            </a:r>
            <a:endParaRPr lang="en-US" dirty="0"/>
          </a:p>
        </p:txBody>
      </p:sp>
      <p:sp>
        <p:nvSpPr>
          <p:cNvPr id="10" name="TextBox 9"/>
          <p:cNvSpPr txBox="1"/>
          <p:nvPr/>
        </p:nvSpPr>
        <p:spPr>
          <a:xfrm>
            <a:off x="4139879" y="5117268"/>
            <a:ext cx="348172" cy="369332"/>
          </a:xfrm>
          <a:prstGeom prst="rect">
            <a:avLst/>
          </a:prstGeom>
          <a:noFill/>
        </p:spPr>
        <p:txBody>
          <a:bodyPr wrap="none" rtlCol="0">
            <a:spAutoFit/>
          </a:bodyPr>
          <a:lstStyle/>
          <a:p>
            <a:r>
              <a:rPr lang="en-US" dirty="0" smtClean="0"/>
              <a:t>C</a:t>
            </a:r>
            <a:endParaRPr lang="en-US" dirty="0"/>
          </a:p>
        </p:txBody>
      </p:sp>
      <p:sp>
        <p:nvSpPr>
          <p:cNvPr id="14" name="TextBox 13"/>
          <p:cNvSpPr txBox="1"/>
          <p:nvPr/>
        </p:nvSpPr>
        <p:spPr>
          <a:xfrm>
            <a:off x="2708540" y="4456254"/>
            <a:ext cx="282450" cy="369332"/>
          </a:xfrm>
          <a:prstGeom prst="rect">
            <a:avLst/>
          </a:prstGeom>
          <a:noFill/>
        </p:spPr>
        <p:txBody>
          <a:bodyPr wrap="none" rtlCol="0">
            <a:spAutoFit/>
          </a:bodyPr>
          <a:lstStyle/>
          <a:p>
            <a:r>
              <a:rPr lang="en-US" dirty="0" smtClean="0"/>
              <a:t>a</a:t>
            </a:r>
            <a:endParaRPr lang="en-US" dirty="0"/>
          </a:p>
        </p:txBody>
      </p:sp>
      <p:sp>
        <p:nvSpPr>
          <p:cNvPr id="15" name="TextBox 14"/>
          <p:cNvSpPr txBox="1"/>
          <p:nvPr/>
        </p:nvSpPr>
        <p:spPr>
          <a:xfrm>
            <a:off x="3783056" y="4456254"/>
            <a:ext cx="300082" cy="369332"/>
          </a:xfrm>
          <a:prstGeom prst="rect">
            <a:avLst/>
          </a:prstGeom>
          <a:noFill/>
        </p:spPr>
        <p:txBody>
          <a:bodyPr wrap="none" rtlCol="0">
            <a:spAutoFit/>
          </a:bodyPr>
          <a:lstStyle/>
          <a:p>
            <a:r>
              <a:rPr lang="en-US" dirty="0" smtClean="0"/>
              <a:t>b</a:t>
            </a:r>
            <a:endParaRPr lang="en-US" dirty="0"/>
          </a:p>
        </p:txBody>
      </p:sp>
      <p:sp>
        <p:nvSpPr>
          <p:cNvPr id="16" name="TextBox 15"/>
          <p:cNvSpPr txBox="1"/>
          <p:nvPr/>
        </p:nvSpPr>
        <p:spPr>
          <a:xfrm>
            <a:off x="2170318" y="5528026"/>
            <a:ext cx="285656" cy="369332"/>
          </a:xfrm>
          <a:prstGeom prst="rect">
            <a:avLst/>
          </a:prstGeom>
          <a:noFill/>
        </p:spPr>
        <p:txBody>
          <a:bodyPr wrap="none" rtlCol="0">
            <a:spAutoFit/>
          </a:bodyPr>
          <a:lstStyle/>
          <a:p>
            <a:r>
              <a:rPr lang="en-US" dirty="0" smtClean="0"/>
              <a:t>c</a:t>
            </a:r>
            <a:endParaRPr lang="en-US" dirty="0"/>
          </a:p>
        </p:txBody>
      </p:sp>
      <p:sp>
        <p:nvSpPr>
          <p:cNvPr id="17" name="TextBox 16"/>
          <p:cNvSpPr txBox="1"/>
          <p:nvPr/>
        </p:nvSpPr>
        <p:spPr>
          <a:xfrm>
            <a:off x="2615942" y="5528026"/>
            <a:ext cx="301686" cy="369332"/>
          </a:xfrm>
          <a:prstGeom prst="rect">
            <a:avLst/>
          </a:prstGeom>
          <a:noFill/>
        </p:spPr>
        <p:txBody>
          <a:bodyPr wrap="none" rtlCol="0">
            <a:spAutoFit/>
          </a:bodyPr>
          <a:lstStyle/>
          <a:p>
            <a:r>
              <a:rPr lang="en-US" dirty="0" smtClean="0"/>
              <a:t>d</a:t>
            </a:r>
            <a:endParaRPr lang="en-US" dirty="0"/>
          </a:p>
        </p:txBody>
      </p:sp>
      <p:sp>
        <p:nvSpPr>
          <p:cNvPr id="18" name="TextBox 17"/>
          <p:cNvSpPr txBox="1"/>
          <p:nvPr/>
        </p:nvSpPr>
        <p:spPr>
          <a:xfrm>
            <a:off x="3934094" y="5528026"/>
            <a:ext cx="295274" cy="369332"/>
          </a:xfrm>
          <a:prstGeom prst="rect">
            <a:avLst/>
          </a:prstGeom>
          <a:noFill/>
        </p:spPr>
        <p:txBody>
          <a:bodyPr wrap="none" rtlCol="0">
            <a:spAutoFit/>
          </a:bodyPr>
          <a:lstStyle/>
          <a:p>
            <a:r>
              <a:rPr lang="en-US" dirty="0" smtClean="0"/>
              <a:t>e</a:t>
            </a:r>
            <a:endParaRPr lang="en-US" dirty="0"/>
          </a:p>
        </p:txBody>
      </p:sp>
      <p:sp>
        <p:nvSpPr>
          <p:cNvPr id="19" name="TextBox 18"/>
          <p:cNvSpPr txBox="1"/>
          <p:nvPr/>
        </p:nvSpPr>
        <p:spPr>
          <a:xfrm>
            <a:off x="4403621" y="5522282"/>
            <a:ext cx="242374" cy="369332"/>
          </a:xfrm>
          <a:prstGeom prst="rect">
            <a:avLst/>
          </a:prstGeom>
          <a:noFill/>
        </p:spPr>
        <p:txBody>
          <a:bodyPr wrap="none" rtlCol="0">
            <a:spAutoFit/>
          </a:bodyPr>
          <a:lstStyle/>
          <a:p>
            <a:r>
              <a:rPr lang="en-US" dirty="0" smtClean="0"/>
              <a:t>f</a:t>
            </a:r>
            <a:endParaRPr lang="en-US" dirty="0"/>
          </a:p>
        </p:txBody>
      </p:sp>
      <p:sp>
        <p:nvSpPr>
          <p:cNvPr id="29" name="Rectangle 28"/>
          <p:cNvSpPr/>
          <p:nvPr/>
        </p:nvSpPr>
        <p:spPr>
          <a:xfrm>
            <a:off x="2098876" y="5027271"/>
            <a:ext cx="295154" cy="3472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p:nvSpPr>
        <p:spPr>
          <a:xfrm>
            <a:off x="3854197" y="5103235"/>
            <a:ext cx="295154" cy="3472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p:cNvSpPr txBox="1"/>
          <p:nvPr/>
        </p:nvSpPr>
        <p:spPr>
          <a:xfrm>
            <a:off x="7204121" y="4004803"/>
            <a:ext cx="338554" cy="369332"/>
          </a:xfrm>
          <a:prstGeom prst="rect">
            <a:avLst/>
          </a:prstGeom>
          <a:noFill/>
        </p:spPr>
        <p:txBody>
          <a:bodyPr wrap="none" rtlCol="0">
            <a:spAutoFit/>
          </a:bodyPr>
          <a:lstStyle/>
          <a:p>
            <a:r>
              <a:rPr lang="en-US" dirty="0" smtClean="0"/>
              <a:t>A</a:t>
            </a:r>
            <a:endParaRPr lang="en-US" dirty="0"/>
          </a:p>
        </p:txBody>
      </p:sp>
      <p:sp>
        <p:nvSpPr>
          <p:cNvPr id="32" name="TextBox 31"/>
          <p:cNvSpPr txBox="1"/>
          <p:nvPr/>
        </p:nvSpPr>
        <p:spPr>
          <a:xfrm>
            <a:off x="6307083" y="5081143"/>
            <a:ext cx="314510" cy="369332"/>
          </a:xfrm>
          <a:prstGeom prst="rect">
            <a:avLst/>
          </a:prstGeom>
          <a:noFill/>
        </p:spPr>
        <p:txBody>
          <a:bodyPr wrap="none" rtlCol="0">
            <a:spAutoFit/>
          </a:bodyPr>
          <a:lstStyle/>
          <a:p>
            <a:r>
              <a:rPr lang="en-US" dirty="0" smtClean="0"/>
              <a:t>B</a:t>
            </a:r>
            <a:endParaRPr lang="en-US" dirty="0"/>
          </a:p>
        </p:txBody>
      </p:sp>
      <p:sp>
        <p:nvSpPr>
          <p:cNvPr id="33" name="TextBox 32"/>
          <p:cNvSpPr txBox="1"/>
          <p:nvPr/>
        </p:nvSpPr>
        <p:spPr>
          <a:xfrm>
            <a:off x="8052932" y="5113938"/>
            <a:ext cx="348172" cy="369332"/>
          </a:xfrm>
          <a:prstGeom prst="rect">
            <a:avLst/>
          </a:prstGeom>
          <a:noFill/>
        </p:spPr>
        <p:txBody>
          <a:bodyPr wrap="none" rtlCol="0">
            <a:spAutoFit/>
          </a:bodyPr>
          <a:lstStyle/>
          <a:p>
            <a:r>
              <a:rPr lang="en-US" dirty="0" smtClean="0"/>
              <a:t>C</a:t>
            </a:r>
            <a:endParaRPr lang="en-US" dirty="0"/>
          </a:p>
        </p:txBody>
      </p:sp>
      <p:sp>
        <p:nvSpPr>
          <p:cNvPr id="34" name="TextBox 33"/>
          <p:cNvSpPr txBox="1"/>
          <p:nvPr/>
        </p:nvSpPr>
        <p:spPr>
          <a:xfrm>
            <a:off x="6621593" y="4452924"/>
            <a:ext cx="282450" cy="369332"/>
          </a:xfrm>
          <a:prstGeom prst="rect">
            <a:avLst/>
          </a:prstGeom>
          <a:noFill/>
        </p:spPr>
        <p:txBody>
          <a:bodyPr wrap="none" rtlCol="0">
            <a:spAutoFit/>
          </a:bodyPr>
          <a:lstStyle/>
          <a:p>
            <a:r>
              <a:rPr lang="en-US" dirty="0" smtClean="0"/>
              <a:t>a</a:t>
            </a:r>
            <a:endParaRPr lang="en-US" dirty="0"/>
          </a:p>
        </p:txBody>
      </p:sp>
      <p:sp>
        <p:nvSpPr>
          <p:cNvPr id="35" name="TextBox 34"/>
          <p:cNvSpPr txBox="1"/>
          <p:nvPr/>
        </p:nvSpPr>
        <p:spPr>
          <a:xfrm>
            <a:off x="7696109" y="4452924"/>
            <a:ext cx="300082" cy="369332"/>
          </a:xfrm>
          <a:prstGeom prst="rect">
            <a:avLst/>
          </a:prstGeom>
          <a:noFill/>
        </p:spPr>
        <p:txBody>
          <a:bodyPr wrap="none" rtlCol="0">
            <a:spAutoFit/>
          </a:bodyPr>
          <a:lstStyle/>
          <a:p>
            <a:r>
              <a:rPr lang="en-US" dirty="0" smtClean="0"/>
              <a:t>b</a:t>
            </a:r>
            <a:endParaRPr lang="en-US" dirty="0"/>
          </a:p>
        </p:txBody>
      </p:sp>
      <p:sp>
        <p:nvSpPr>
          <p:cNvPr id="36" name="TextBox 35"/>
          <p:cNvSpPr txBox="1"/>
          <p:nvPr/>
        </p:nvSpPr>
        <p:spPr>
          <a:xfrm>
            <a:off x="6083371" y="5524696"/>
            <a:ext cx="285656" cy="369332"/>
          </a:xfrm>
          <a:prstGeom prst="rect">
            <a:avLst/>
          </a:prstGeom>
          <a:noFill/>
        </p:spPr>
        <p:txBody>
          <a:bodyPr wrap="none" rtlCol="0">
            <a:spAutoFit/>
          </a:bodyPr>
          <a:lstStyle/>
          <a:p>
            <a:r>
              <a:rPr lang="en-US" dirty="0" smtClean="0"/>
              <a:t>c</a:t>
            </a:r>
            <a:endParaRPr lang="en-US" dirty="0"/>
          </a:p>
        </p:txBody>
      </p:sp>
      <p:sp>
        <p:nvSpPr>
          <p:cNvPr id="37" name="TextBox 36"/>
          <p:cNvSpPr txBox="1"/>
          <p:nvPr/>
        </p:nvSpPr>
        <p:spPr>
          <a:xfrm>
            <a:off x="6528995" y="5524696"/>
            <a:ext cx="301686" cy="369332"/>
          </a:xfrm>
          <a:prstGeom prst="rect">
            <a:avLst/>
          </a:prstGeom>
          <a:noFill/>
        </p:spPr>
        <p:txBody>
          <a:bodyPr wrap="none" rtlCol="0">
            <a:spAutoFit/>
          </a:bodyPr>
          <a:lstStyle/>
          <a:p>
            <a:r>
              <a:rPr lang="en-US" dirty="0" smtClean="0"/>
              <a:t>d</a:t>
            </a:r>
            <a:endParaRPr lang="en-US" dirty="0"/>
          </a:p>
        </p:txBody>
      </p:sp>
      <p:sp>
        <p:nvSpPr>
          <p:cNvPr id="38" name="TextBox 37"/>
          <p:cNvSpPr txBox="1"/>
          <p:nvPr/>
        </p:nvSpPr>
        <p:spPr>
          <a:xfrm>
            <a:off x="7847147" y="5524696"/>
            <a:ext cx="295274" cy="369332"/>
          </a:xfrm>
          <a:prstGeom prst="rect">
            <a:avLst/>
          </a:prstGeom>
          <a:noFill/>
        </p:spPr>
        <p:txBody>
          <a:bodyPr wrap="none" rtlCol="0">
            <a:spAutoFit/>
          </a:bodyPr>
          <a:lstStyle/>
          <a:p>
            <a:r>
              <a:rPr lang="en-US" dirty="0" smtClean="0"/>
              <a:t>e</a:t>
            </a:r>
            <a:endParaRPr lang="en-US" dirty="0"/>
          </a:p>
        </p:txBody>
      </p:sp>
      <p:sp>
        <p:nvSpPr>
          <p:cNvPr id="39" name="TextBox 38"/>
          <p:cNvSpPr txBox="1"/>
          <p:nvPr/>
        </p:nvSpPr>
        <p:spPr>
          <a:xfrm>
            <a:off x="8316674" y="5518952"/>
            <a:ext cx="242374" cy="369332"/>
          </a:xfrm>
          <a:prstGeom prst="rect">
            <a:avLst/>
          </a:prstGeom>
          <a:noFill/>
        </p:spPr>
        <p:txBody>
          <a:bodyPr wrap="none" rtlCol="0">
            <a:spAutoFit/>
          </a:bodyPr>
          <a:lstStyle/>
          <a:p>
            <a:r>
              <a:rPr lang="en-US" dirty="0" smtClean="0"/>
              <a:t>f</a:t>
            </a:r>
            <a:endParaRPr lang="en-US" dirty="0"/>
          </a:p>
        </p:txBody>
      </p:sp>
      <p:sp>
        <p:nvSpPr>
          <p:cNvPr id="40" name="Rectangle 39"/>
          <p:cNvSpPr/>
          <p:nvPr/>
        </p:nvSpPr>
        <p:spPr>
          <a:xfrm>
            <a:off x="6011929" y="5023941"/>
            <a:ext cx="295154" cy="3472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p:cNvSpPr/>
          <p:nvPr/>
        </p:nvSpPr>
        <p:spPr>
          <a:xfrm>
            <a:off x="7740244" y="5099905"/>
            <a:ext cx="295154" cy="3472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679840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Outline</a:t>
            </a:r>
          </a:p>
        </p:txBody>
      </p:sp>
      <p:sp>
        <p:nvSpPr>
          <p:cNvPr id="3" name="Content Placeholder 2"/>
          <p:cNvSpPr>
            <a:spLocks noGrp="1"/>
          </p:cNvSpPr>
          <p:nvPr>
            <p:ph sz="quarter" idx="1"/>
          </p:nvPr>
        </p:nvSpPr>
        <p:spPr/>
        <p:txBody>
          <a:bodyPr>
            <a:normAutofit/>
          </a:bodyPr>
          <a:lstStyle/>
          <a:p>
            <a:r>
              <a:rPr lang="en-US" dirty="0" smtClean="0"/>
              <a:t>Multi-Agent Systems</a:t>
            </a:r>
          </a:p>
          <a:p>
            <a:pPr lvl="1"/>
            <a:endParaRPr lang="en-US" dirty="0" smtClean="0"/>
          </a:p>
          <a:p>
            <a:r>
              <a:rPr lang="en-US" dirty="0" smtClean="0"/>
              <a:t>A special case: Two-Player Sequential </a:t>
            </a:r>
            <a:r>
              <a:rPr lang="en-US" dirty="0"/>
              <a:t>Zero-Sum Complete-Information </a:t>
            </a:r>
            <a:r>
              <a:rPr lang="en-US" dirty="0" smtClean="0"/>
              <a:t>Games</a:t>
            </a:r>
          </a:p>
          <a:p>
            <a:pPr lvl="1"/>
            <a:r>
              <a:rPr lang="en-US" dirty="0" smtClean="0"/>
              <a:t>Minimax Algorithm</a:t>
            </a:r>
          </a:p>
          <a:p>
            <a:pPr lvl="1"/>
            <a:r>
              <a:rPr lang="en-US" dirty="0" smtClean="0"/>
              <a:t>Alpha-Beta Pruning</a:t>
            </a:r>
          </a:p>
          <a:p>
            <a:pPr lvl="1"/>
            <a:r>
              <a:rPr lang="en-US" dirty="0" smtClean="0"/>
              <a:t>With chance nodes</a:t>
            </a:r>
          </a:p>
          <a:p>
            <a:pPr lvl="1"/>
            <a:endParaRPr lang="en-US" dirty="0" smtClean="0"/>
          </a:p>
          <a:p>
            <a:r>
              <a:rPr lang="en-US" dirty="0" smtClean="0"/>
              <a:t>Overview of Deep Blue and </a:t>
            </a:r>
            <a:r>
              <a:rPr lang="en-US" dirty="0" err="1" smtClean="0"/>
              <a:t>AlphaGo</a:t>
            </a:r>
            <a:r>
              <a:rPr lang="en-US" dirty="0" smtClean="0"/>
              <a:t> (and </a:t>
            </a:r>
            <a:r>
              <a:rPr lang="en-US" dirty="0" err="1" smtClean="0"/>
              <a:t>AlphaZero</a:t>
            </a:r>
            <a:r>
              <a:rPr lang="en-US" dirty="0" smtClean="0"/>
              <a:t>)</a:t>
            </a:r>
          </a:p>
          <a:p>
            <a:endParaRPr lang="en-US" dirty="0" smtClean="0"/>
          </a:p>
          <a:p>
            <a:endParaRPr lang="en-US" dirty="0" smtClean="0"/>
          </a:p>
        </p:txBody>
      </p:sp>
      <p:sp>
        <p:nvSpPr>
          <p:cNvPr id="4" name="Date Placeholder 3"/>
          <p:cNvSpPr>
            <a:spLocks noGrp="1"/>
          </p:cNvSpPr>
          <p:nvPr>
            <p:ph type="dt" sz="half" idx="10"/>
          </p:nvPr>
        </p:nvSpPr>
        <p:spPr/>
        <p:txBody>
          <a:bodyPr/>
          <a:lstStyle/>
          <a:p>
            <a:fld id="{25DF680D-2C67-4C95-A53E-F5B5FCCE787F}" type="datetime1">
              <a:rPr lang="en-US" smtClean="0"/>
              <a:t>11/20/2018</a:t>
            </a:fld>
            <a:endParaRPr lang="en-US" dirty="0"/>
          </a:p>
        </p:txBody>
      </p:sp>
      <p:sp>
        <p:nvSpPr>
          <p:cNvPr id="5" name="Footer Placeholder 4"/>
          <p:cNvSpPr>
            <a:spLocks noGrp="1"/>
          </p:cNvSpPr>
          <p:nvPr>
            <p:ph type="ftr" sz="quarter" idx="11"/>
          </p:nvPr>
        </p:nvSpPr>
        <p:spPr/>
        <p:txBody>
          <a:bodyPr/>
          <a:lstStyle/>
          <a:p>
            <a:r>
              <a:rPr lang="en-US"/>
              <a:t>Fei Fang</a:t>
            </a:r>
            <a:endParaRPr lang="en-US" dirty="0"/>
          </a:p>
        </p:txBody>
      </p:sp>
      <p:sp>
        <p:nvSpPr>
          <p:cNvPr id="6" name="Slide Number Placeholder 5"/>
          <p:cNvSpPr>
            <a:spLocks noGrp="1"/>
          </p:cNvSpPr>
          <p:nvPr>
            <p:ph type="sldNum" sz="quarter" idx="12"/>
          </p:nvPr>
        </p:nvSpPr>
        <p:spPr/>
        <p:txBody>
          <a:bodyPr/>
          <a:lstStyle/>
          <a:p>
            <a:fld id="{A3B20E47-2A4C-4221-B6B9-A2AC2F1C1077}" type="slidenum">
              <a:rPr lang="en-US" smtClean="0"/>
              <a:pPr/>
              <a:t>3</a:t>
            </a:fld>
            <a:endParaRPr lang="en-US" dirty="0"/>
          </a:p>
        </p:txBody>
      </p:sp>
    </p:spTree>
    <p:extLst>
      <p:ext uri="{BB962C8B-B14F-4D97-AF65-F5344CB8AC3E}">
        <p14:creationId xmlns:p14="http://schemas.microsoft.com/office/powerpoint/2010/main" val="215761659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Quiz 2</a:t>
            </a:r>
            <a:endParaRPr lang="en-US" dirty="0"/>
          </a:p>
        </p:txBody>
      </p:sp>
      <p:sp>
        <p:nvSpPr>
          <p:cNvPr id="3" name="Content Placeholder 2"/>
          <p:cNvSpPr>
            <a:spLocks noGrp="1"/>
          </p:cNvSpPr>
          <p:nvPr>
            <p:ph sz="quarter" idx="1"/>
          </p:nvPr>
        </p:nvSpPr>
        <p:spPr>
          <a:xfrm>
            <a:off x="457200" y="1219200"/>
            <a:ext cx="8229600" cy="2673752"/>
          </a:xfrm>
        </p:spPr>
        <p:txBody>
          <a:bodyPr>
            <a:normAutofit fontScale="85000" lnSpcReduction="20000"/>
          </a:bodyPr>
          <a:lstStyle/>
          <a:p>
            <a:r>
              <a:rPr lang="en-US" dirty="0" smtClean="0"/>
              <a:t>When </a:t>
            </a:r>
            <a:r>
              <a:rPr lang="en-US" dirty="0"/>
              <a:t>applying Minimax </a:t>
            </a:r>
            <a:r>
              <a:rPr lang="en-US" dirty="0" smtClean="0"/>
              <a:t>algorithm with a search depth limit of 2, we used two different </a:t>
            </a:r>
            <a:r>
              <a:rPr lang="en-US" dirty="0"/>
              <a:t>static </a:t>
            </a:r>
            <a:r>
              <a:rPr lang="en-US" dirty="0" smtClean="0"/>
              <a:t>evaluation functions, as shown on the leaf nodes of left and right figure. What is the optimal action for nodes A,B,C</a:t>
            </a:r>
            <a:r>
              <a:rPr lang="en-US" dirty="0"/>
              <a:t> </a:t>
            </a:r>
            <a:r>
              <a:rPr lang="en-US" dirty="0" smtClean="0"/>
              <a:t>respectively?</a:t>
            </a:r>
          </a:p>
          <a:p>
            <a:pPr lvl="1"/>
            <a:r>
              <a:rPr lang="en-US" dirty="0" smtClean="0"/>
              <a:t>A: Left: </a:t>
            </a:r>
            <a:r>
              <a:rPr lang="en-US" dirty="0" err="1" smtClean="0"/>
              <a:t>a,c,e</a:t>
            </a:r>
            <a:r>
              <a:rPr lang="en-US" dirty="0" smtClean="0"/>
              <a:t>; Right: </a:t>
            </a:r>
            <a:r>
              <a:rPr lang="en-US" dirty="0" err="1" smtClean="0"/>
              <a:t>b,c,e</a:t>
            </a:r>
            <a:endParaRPr lang="en-US" dirty="0" smtClean="0"/>
          </a:p>
          <a:p>
            <a:pPr lvl="1"/>
            <a:r>
              <a:rPr lang="en-US" dirty="0" smtClean="0"/>
              <a:t>B: </a:t>
            </a:r>
            <a:r>
              <a:rPr lang="en-US" dirty="0"/>
              <a:t>Left: </a:t>
            </a:r>
            <a:r>
              <a:rPr lang="en-US" dirty="0" err="1" smtClean="0"/>
              <a:t>a,d,f</a:t>
            </a:r>
            <a:r>
              <a:rPr lang="en-US" dirty="0" smtClean="0"/>
              <a:t>; </a:t>
            </a:r>
            <a:r>
              <a:rPr lang="en-US" dirty="0"/>
              <a:t>Right: </a:t>
            </a:r>
            <a:r>
              <a:rPr lang="en-US" dirty="0" err="1" smtClean="0"/>
              <a:t>a,d,f</a:t>
            </a:r>
            <a:endParaRPr lang="en-US" dirty="0" smtClean="0"/>
          </a:p>
          <a:p>
            <a:pPr lvl="1"/>
            <a:r>
              <a:rPr lang="en-US" dirty="0" smtClean="0"/>
              <a:t>C: </a:t>
            </a:r>
            <a:r>
              <a:rPr lang="en-US" dirty="0"/>
              <a:t>Left: </a:t>
            </a:r>
            <a:r>
              <a:rPr lang="en-US" dirty="0" err="1" smtClean="0"/>
              <a:t>a,c,e</a:t>
            </a:r>
            <a:r>
              <a:rPr lang="en-US" dirty="0" smtClean="0"/>
              <a:t>; </a:t>
            </a:r>
            <a:r>
              <a:rPr lang="en-US" dirty="0"/>
              <a:t>Right: </a:t>
            </a:r>
            <a:r>
              <a:rPr lang="en-US" dirty="0" err="1" smtClean="0"/>
              <a:t>a,d,f</a:t>
            </a:r>
            <a:endParaRPr lang="en-US" dirty="0" smtClean="0"/>
          </a:p>
          <a:p>
            <a:pPr lvl="1"/>
            <a:r>
              <a:rPr lang="en-US" dirty="0" smtClean="0"/>
              <a:t>D: Left: </a:t>
            </a:r>
            <a:r>
              <a:rPr lang="en-US" dirty="0" err="1" smtClean="0"/>
              <a:t>b,c,e</a:t>
            </a:r>
            <a:r>
              <a:rPr lang="en-US" dirty="0" smtClean="0"/>
              <a:t>; Right: </a:t>
            </a:r>
            <a:r>
              <a:rPr lang="en-US" dirty="0" err="1" smtClean="0"/>
              <a:t>b,c,e</a:t>
            </a:r>
            <a:endParaRPr lang="en-US" dirty="0" smtClean="0"/>
          </a:p>
          <a:p>
            <a:pPr lvl="1"/>
            <a:endParaRPr lang="en-US" dirty="0"/>
          </a:p>
        </p:txBody>
      </p:sp>
      <p:sp>
        <p:nvSpPr>
          <p:cNvPr id="4" name="Date Placeholder 3"/>
          <p:cNvSpPr>
            <a:spLocks noGrp="1"/>
          </p:cNvSpPr>
          <p:nvPr>
            <p:ph type="dt" sz="half" idx="10"/>
          </p:nvPr>
        </p:nvSpPr>
        <p:spPr/>
        <p:txBody>
          <a:bodyPr/>
          <a:lstStyle/>
          <a:p>
            <a:fld id="{25DF680D-2C67-4C95-A53E-F5B5FCCE787F}" type="datetime1">
              <a:rPr lang="en-US" smtClean="0"/>
              <a:t>11/20/2018</a:t>
            </a:fld>
            <a:endParaRPr lang="en-US" dirty="0"/>
          </a:p>
        </p:txBody>
      </p:sp>
      <p:sp>
        <p:nvSpPr>
          <p:cNvPr id="5" name="Footer Placeholder 4"/>
          <p:cNvSpPr>
            <a:spLocks noGrp="1"/>
          </p:cNvSpPr>
          <p:nvPr>
            <p:ph type="ftr" sz="quarter" idx="11"/>
          </p:nvPr>
        </p:nvSpPr>
        <p:spPr/>
        <p:txBody>
          <a:bodyPr/>
          <a:lstStyle/>
          <a:p>
            <a:r>
              <a:rPr lang="en-US" smtClean="0"/>
              <a:t>Fei Fang</a:t>
            </a:r>
            <a:endParaRPr lang="en-US" dirty="0"/>
          </a:p>
        </p:txBody>
      </p:sp>
      <p:sp>
        <p:nvSpPr>
          <p:cNvPr id="6" name="Slide Number Placeholder 5"/>
          <p:cNvSpPr>
            <a:spLocks noGrp="1"/>
          </p:cNvSpPr>
          <p:nvPr>
            <p:ph type="sldNum" sz="quarter" idx="12"/>
          </p:nvPr>
        </p:nvSpPr>
        <p:spPr/>
        <p:txBody>
          <a:bodyPr/>
          <a:lstStyle/>
          <a:p>
            <a:fld id="{A3B20E47-2A4C-4221-B6B9-A2AC2F1C1077}" type="slidenum">
              <a:rPr lang="en-US" smtClean="0"/>
              <a:pPr/>
              <a:t>30</a:t>
            </a:fld>
            <a:endParaRPr lang="en-US" dirty="0"/>
          </a:p>
        </p:txBody>
      </p:sp>
      <p:pic>
        <p:nvPicPr>
          <p:cNvPr id="7" name="Picture 6"/>
          <p:cNvPicPr>
            <a:picLocks noChangeAspect="1"/>
          </p:cNvPicPr>
          <p:nvPr/>
        </p:nvPicPr>
        <p:blipFill>
          <a:blip r:embed="rId2"/>
          <a:stretch>
            <a:fillRect/>
          </a:stretch>
        </p:blipFill>
        <p:spPr>
          <a:xfrm>
            <a:off x="652817" y="3812778"/>
            <a:ext cx="8209531" cy="2483850"/>
          </a:xfrm>
          <a:prstGeom prst="rect">
            <a:avLst/>
          </a:prstGeom>
        </p:spPr>
      </p:pic>
      <p:sp>
        <p:nvSpPr>
          <p:cNvPr id="8" name="TextBox 7"/>
          <p:cNvSpPr txBox="1"/>
          <p:nvPr/>
        </p:nvSpPr>
        <p:spPr>
          <a:xfrm>
            <a:off x="3291068" y="4008133"/>
            <a:ext cx="338554" cy="369332"/>
          </a:xfrm>
          <a:prstGeom prst="rect">
            <a:avLst/>
          </a:prstGeom>
          <a:noFill/>
        </p:spPr>
        <p:txBody>
          <a:bodyPr wrap="none" rtlCol="0">
            <a:spAutoFit/>
          </a:bodyPr>
          <a:lstStyle/>
          <a:p>
            <a:r>
              <a:rPr lang="en-US" dirty="0" smtClean="0"/>
              <a:t>A</a:t>
            </a:r>
            <a:endParaRPr lang="en-US" dirty="0"/>
          </a:p>
        </p:txBody>
      </p:sp>
      <p:sp>
        <p:nvSpPr>
          <p:cNvPr id="9" name="TextBox 8"/>
          <p:cNvSpPr txBox="1"/>
          <p:nvPr/>
        </p:nvSpPr>
        <p:spPr>
          <a:xfrm>
            <a:off x="2394030" y="5084473"/>
            <a:ext cx="314510" cy="369332"/>
          </a:xfrm>
          <a:prstGeom prst="rect">
            <a:avLst/>
          </a:prstGeom>
          <a:noFill/>
        </p:spPr>
        <p:txBody>
          <a:bodyPr wrap="none" rtlCol="0">
            <a:spAutoFit/>
          </a:bodyPr>
          <a:lstStyle/>
          <a:p>
            <a:r>
              <a:rPr lang="en-US" dirty="0" smtClean="0"/>
              <a:t>B</a:t>
            </a:r>
            <a:endParaRPr lang="en-US" dirty="0"/>
          </a:p>
        </p:txBody>
      </p:sp>
      <p:sp>
        <p:nvSpPr>
          <p:cNvPr id="10" name="TextBox 9"/>
          <p:cNvSpPr txBox="1"/>
          <p:nvPr/>
        </p:nvSpPr>
        <p:spPr>
          <a:xfrm>
            <a:off x="4139879" y="5117268"/>
            <a:ext cx="348172" cy="369332"/>
          </a:xfrm>
          <a:prstGeom prst="rect">
            <a:avLst/>
          </a:prstGeom>
          <a:noFill/>
        </p:spPr>
        <p:txBody>
          <a:bodyPr wrap="none" rtlCol="0">
            <a:spAutoFit/>
          </a:bodyPr>
          <a:lstStyle/>
          <a:p>
            <a:r>
              <a:rPr lang="en-US" dirty="0" smtClean="0"/>
              <a:t>C</a:t>
            </a:r>
            <a:endParaRPr lang="en-US" dirty="0"/>
          </a:p>
        </p:txBody>
      </p:sp>
      <p:sp>
        <p:nvSpPr>
          <p:cNvPr id="14" name="TextBox 13"/>
          <p:cNvSpPr txBox="1"/>
          <p:nvPr/>
        </p:nvSpPr>
        <p:spPr>
          <a:xfrm>
            <a:off x="2708540" y="4456254"/>
            <a:ext cx="282450" cy="369332"/>
          </a:xfrm>
          <a:prstGeom prst="rect">
            <a:avLst/>
          </a:prstGeom>
          <a:noFill/>
        </p:spPr>
        <p:txBody>
          <a:bodyPr wrap="none" rtlCol="0">
            <a:spAutoFit/>
          </a:bodyPr>
          <a:lstStyle/>
          <a:p>
            <a:r>
              <a:rPr lang="en-US" dirty="0" smtClean="0"/>
              <a:t>a</a:t>
            </a:r>
            <a:endParaRPr lang="en-US" dirty="0"/>
          </a:p>
        </p:txBody>
      </p:sp>
      <p:sp>
        <p:nvSpPr>
          <p:cNvPr id="15" name="TextBox 14"/>
          <p:cNvSpPr txBox="1"/>
          <p:nvPr/>
        </p:nvSpPr>
        <p:spPr>
          <a:xfrm>
            <a:off x="3783056" y="4456254"/>
            <a:ext cx="300082" cy="369332"/>
          </a:xfrm>
          <a:prstGeom prst="rect">
            <a:avLst/>
          </a:prstGeom>
          <a:noFill/>
        </p:spPr>
        <p:txBody>
          <a:bodyPr wrap="none" rtlCol="0">
            <a:spAutoFit/>
          </a:bodyPr>
          <a:lstStyle/>
          <a:p>
            <a:r>
              <a:rPr lang="en-US" dirty="0" smtClean="0"/>
              <a:t>b</a:t>
            </a:r>
            <a:endParaRPr lang="en-US" dirty="0"/>
          </a:p>
        </p:txBody>
      </p:sp>
      <p:sp>
        <p:nvSpPr>
          <p:cNvPr id="16" name="TextBox 15"/>
          <p:cNvSpPr txBox="1"/>
          <p:nvPr/>
        </p:nvSpPr>
        <p:spPr>
          <a:xfrm>
            <a:off x="2170318" y="5528026"/>
            <a:ext cx="285656" cy="369332"/>
          </a:xfrm>
          <a:prstGeom prst="rect">
            <a:avLst/>
          </a:prstGeom>
          <a:noFill/>
        </p:spPr>
        <p:txBody>
          <a:bodyPr wrap="none" rtlCol="0">
            <a:spAutoFit/>
          </a:bodyPr>
          <a:lstStyle/>
          <a:p>
            <a:r>
              <a:rPr lang="en-US" dirty="0" smtClean="0"/>
              <a:t>c</a:t>
            </a:r>
            <a:endParaRPr lang="en-US" dirty="0"/>
          </a:p>
        </p:txBody>
      </p:sp>
      <p:sp>
        <p:nvSpPr>
          <p:cNvPr id="17" name="TextBox 16"/>
          <p:cNvSpPr txBox="1"/>
          <p:nvPr/>
        </p:nvSpPr>
        <p:spPr>
          <a:xfrm>
            <a:off x="2615942" y="5528026"/>
            <a:ext cx="301686" cy="369332"/>
          </a:xfrm>
          <a:prstGeom prst="rect">
            <a:avLst/>
          </a:prstGeom>
          <a:noFill/>
        </p:spPr>
        <p:txBody>
          <a:bodyPr wrap="none" rtlCol="0">
            <a:spAutoFit/>
          </a:bodyPr>
          <a:lstStyle/>
          <a:p>
            <a:r>
              <a:rPr lang="en-US" dirty="0" smtClean="0"/>
              <a:t>d</a:t>
            </a:r>
            <a:endParaRPr lang="en-US" dirty="0"/>
          </a:p>
        </p:txBody>
      </p:sp>
      <p:sp>
        <p:nvSpPr>
          <p:cNvPr id="18" name="TextBox 17"/>
          <p:cNvSpPr txBox="1"/>
          <p:nvPr/>
        </p:nvSpPr>
        <p:spPr>
          <a:xfrm>
            <a:off x="3934094" y="5528026"/>
            <a:ext cx="295274" cy="369332"/>
          </a:xfrm>
          <a:prstGeom prst="rect">
            <a:avLst/>
          </a:prstGeom>
          <a:noFill/>
        </p:spPr>
        <p:txBody>
          <a:bodyPr wrap="none" rtlCol="0">
            <a:spAutoFit/>
          </a:bodyPr>
          <a:lstStyle/>
          <a:p>
            <a:r>
              <a:rPr lang="en-US" dirty="0" smtClean="0"/>
              <a:t>e</a:t>
            </a:r>
            <a:endParaRPr lang="en-US" dirty="0"/>
          </a:p>
        </p:txBody>
      </p:sp>
      <p:sp>
        <p:nvSpPr>
          <p:cNvPr id="19" name="TextBox 18"/>
          <p:cNvSpPr txBox="1"/>
          <p:nvPr/>
        </p:nvSpPr>
        <p:spPr>
          <a:xfrm>
            <a:off x="4403621" y="5522282"/>
            <a:ext cx="242374" cy="369332"/>
          </a:xfrm>
          <a:prstGeom prst="rect">
            <a:avLst/>
          </a:prstGeom>
          <a:noFill/>
        </p:spPr>
        <p:txBody>
          <a:bodyPr wrap="none" rtlCol="0">
            <a:spAutoFit/>
          </a:bodyPr>
          <a:lstStyle/>
          <a:p>
            <a:r>
              <a:rPr lang="en-US" dirty="0" smtClean="0"/>
              <a:t>f</a:t>
            </a:r>
            <a:endParaRPr lang="en-US" dirty="0"/>
          </a:p>
        </p:txBody>
      </p:sp>
      <p:sp>
        <p:nvSpPr>
          <p:cNvPr id="31" name="TextBox 30"/>
          <p:cNvSpPr txBox="1"/>
          <p:nvPr/>
        </p:nvSpPr>
        <p:spPr>
          <a:xfrm>
            <a:off x="7204121" y="4004803"/>
            <a:ext cx="338554" cy="369332"/>
          </a:xfrm>
          <a:prstGeom prst="rect">
            <a:avLst/>
          </a:prstGeom>
          <a:noFill/>
        </p:spPr>
        <p:txBody>
          <a:bodyPr wrap="none" rtlCol="0">
            <a:spAutoFit/>
          </a:bodyPr>
          <a:lstStyle/>
          <a:p>
            <a:r>
              <a:rPr lang="en-US" dirty="0" smtClean="0"/>
              <a:t>A</a:t>
            </a:r>
            <a:endParaRPr lang="en-US" dirty="0"/>
          </a:p>
        </p:txBody>
      </p:sp>
      <p:sp>
        <p:nvSpPr>
          <p:cNvPr id="32" name="TextBox 31"/>
          <p:cNvSpPr txBox="1"/>
          <p:nvPr/>
        </p:nvSpPr>
        <p:spPr>
          <a:xfrm>
            <a:off x="6307083" y="5081143"/>
            <a:ext cx="314510" cy="369332"/>
          </a:xfrm>
          <a:prstGeom prst="rect">
            <a:avLst/>
          </a:prstGeom>
          <a:noFill/>
        </p:spPr>
        <p:txBody>
          <a:bodyPr wrap="none" rtlCol="0">
            <a:spAutoFit/>
          </a:bodyPr>
          <a:lstStyle/>
          <a:p>
            <a:r>
              <a:rPr lang="en-US" dirty="0" smtClean="0"/>
              <a:t>B</a:t>
            </a:r>
            <a:endParaRPr lang="en-US" dirty="0"/>
          </a:p>
        </p:txBody>
      </p:sp>
      <p:sp>
        <p:nvSpPr>
          <p:cNvPr id="33" name="TextBox 32"/>
          <p:cNvSpPr txBox="1"/>
          <p:nvPr/>
        </p:nvSpPr>
        <p:spPr>
          <a:xfrm>
            <a:off x="8052932" y="5113938"/>
            <a:ext cx="348172" cy="369332"/>
          </a:xfrm>
          <a:prstGeom prst="rect">
            <a:avLst/>
          </a:prstGeom>
          <a:noFill/>
        </p:spPr>
        <p:txBody>
          <a:bodyPr wrap="none" rtlCol="0">
            <a:spAutoFit/>
          </a:bodyPr>
          <a:lstStyle/>
          <a:p>
            <a:r>
              <a:rPr lang="en-US" dirty="0" smtClean="0"/>
              <a:t>C</a:t>
            </a:r>
            <a:endParaRPr lang="en-US" dirty="0"/>
          </a:p>
        </p:txBody>
      </p:sp>
      <p:sp>
        <p:nvSpPr>
          <p:cNvPr id="34" name="TextBox 33"/>
          <p:cNvSpPr txBox="1"/>
          <p:nvPr/>
        </p:nvSpPr>
        <p:spPr>
          <a:xfrm>
            <a:off x="6621593" y="4452924"/>
            <a:ext cx="282450" cy="369332"/>
          </a:xfrm>
          <a:prstGeom prst="rect">
            <a:avLst/>
          </a:prstGeom>
          <a:noFill/>
        </p:spPr>
        <p:txBody>
          <a:bodyPr wrap="none" rtlCol="0">
            <a:spAutoFit/>
          </a:bodyPr>
          <a:lstStyle/>
          <a:p>
            <a:r>
              <a:rPr lang="en-US" dirty="0" smtClean="0"/>
              <a:t>a</a:t>
            </a:r>
            <a:endParaRPr lang="en-US" dirty="0"/>
          </a:p>
        </p:txBody>
      </p:sp>
      <p:sp>
        <p:nvSpPr>
          <p:cNvPr id="35" name="TextBox 34"/>
          <p:cNvSpPr txBox="1"/>
          <p:nvPr/>
        </p:nvSpPr>
        <p:spPr>
          <a:xfrm>
            <a:off x="7696109" y="4452924"/>
            <a:ext cx="300082" cy="369332"/>
          </a:xfrm>
          <a:prstGeom prst="rect">
            <a:avLst/>
          </a:prstGeom>
          <a:noFill/>
        </p:spPr>
        <p:txBody>
          <a:bodyPr wrap="none" rtlCol="0">
            <a:spAutoFit/>
          </a:bodyPr>
          <a:lstStyle/>
          <a:p>
            <a:r>
              <a:rPr lang="en-US" dirty="0" smtClean="0"/>
              <a:t>b</a:t>
            </a:r>
            <a:endParaRPr lang="en-US" dirty="0"/>
          </a:p>
        </p:txBody>
      </p:sp>
      <p:sp>
        <p:nvSpPr>
          <p:cNvPr id="36" name="TextBox 35"/>
          <p:cNvSpPr txBox="1"/>
          <p:nvPr/>
        </p:nvSpPr>
        <p:spPr>
          <a:xfrm>
            <a:off x="6083371" y="5524696"/>
            <a:ext cx="285656" cy="369332"/>
          </a:xfrm>
          <a:prstGeom prst="rect">
            <a:avLst/>
          </a:prstGeom>
          <a:noFill/>
        </p:spPr>
        <p:txBody>
          <a:bodyPr wrap="none" rtlCol="0">
            <a:spAutoFit/>
          </a:bodyPr>
          <a:lstStyle/>
          <a:p>
            <a:r>
              <a:rPr lang="en-US" dirty="0" smtClean="0"/>
              <a:t>c</a:t>
            </a:r>
            <a:endParaRPr lang="en-US" dirty="0"/>
          </a:p>
        </p:txBody>
      </p:sp>
      <p:sp>
        <p:nvSpPr>
          <p:cNvPr id="37" name="TextBox 36"/>
          <p:cNvSpPr txBox="1"/>
          <p:nvPr/>
        </p:nvSpPr>
        <p:spPr>
          <a:xfrm>
            <a:off x="6528995" y="5524696"/>
            <a:ext cx="301686" cy="369332"/>
          </a:xfrm>
          <a:prstGeom prst="rect">
            <a:avLst/>
          </a:prstGeom>
          <a:noFill/>
        </p:spPr>
        <p:txBody>
          <a:bodyPr wrap="none" rtlCol="0">
            <a:spAutoFit/>
          </a:bodyPr>
          <a:lstStyle/>
          <a:p>
            <a:r>
              <a:rPr lang="en-US" dirty="0" smtClean="0"/>
              <a:t>d</a:t>
            </a:r>
            <a:endParaRPr lang="en-US" dirty="0"/>
          </a:p>
        </p:txBody>
      </p:sp>
      <p:sp>
        <p:nvSpPr>
          <p:cNvPr id="38" name="TextBox 37"/>
          <p:cNvSpPr txBox="1"/>
          <p:nvPr/>
        </p:nvSpPr>
        <p:spPr>
          <a:xfrm>
            <a:off x="7847147" y="5524696"/>
            <a:ext cx="295274" cy="369332"/>
          </a:xfrm>
          <a:prstGeom prst="rect">
            <a:avLst/>
          </a:prstGeom>
          <a:noFill/>
        </p:spPr>
        <p:txBody>
          <a:bodyPr wrap="none" rtlCol="0">
            <a:spAutoFit/>
          </a:bodyPr>
          <a:lstStyle/>
          <a:p>
            <a:r>
              <a:rPr lang="en-US" dirty="0" smtClean="0"/>
              <a:t>e</a:t>
            </a:r>
            <a:endParaRPr lang="en-US" dirty="0"/>
          </a:p>
        </p:txBody>
      </p:sp>
      <p:sp>
        <p:nvSpPr>
          <p:cNvPr id="39" name="TextBox 38"/>
          <p:cNvSpPr txBox="1"/>
          <p:nvPr/>
        </p:nvSpPr>
        <p:spPr>
          <a:xfrm>
            <a:off x="8316674" y="5518952"/>
            <a:ext cx="242374" cy="369332"/>
          </a:xfrm>
          <a:prstGeom prst="rect">
            <a:avLst/>
          </a:prstGeom>
          <a:noFill/>
        </p:spPr>
        <p:txBody>
          <a:bodyPr wrap="none" rtlCol="0">
            <a:spAutoFit/>
          </a:bodyPr>
          <a:lstStyle/>
          <a:p>
            <a:r>
              <a:rPr lang="en-US" dirty="0" smtClean="0"/>
              <a:t>f</a:t>
            </a:r>
            <a:endParaRPr lang="en-US" dirty="0"/>
          </a:p>
        </p:txBody>
      </p:sp>
    </p:spTree>
    <p:extLst>
      <p:ext uri="{BB962C8B-B14F-4D97-AF65-F5344CB8AC3E}">
        <p14:creationId xmlns:p14="http://schemas.microsoft.com/office/powerpoint/2010/main" val="15813038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p:cNvSpPr>
                <a:spLocks noGrp="1"/>
              </p:cNvSpPr>
              <p:nvPr>
                <p:ph type="title"/>
              </p:nvPr>
            </p:nvSpPr>
            <p:spPr/>
            <p:txBody>
              <a:bodyPr/>
              <a:lstStyle/>
              <a:p>
                <a14:m>
                  <m:oMath xmlns:m="http://schemas.openxmlformats.org/officeDocument/2006/math">
                    <m:r>
                      <a:rPr lang="en-US" b="0" i="1" smtClean="0">
                        <a:latin typeface="Cambria Math" panose="02040503050406030204" pitchFamily="18" charset="0"/>
                      </a:rPr>
                      <m:t>𝛼</m:t>
                    </m:r>
                    <m:r>
                      <a:rPr lang="en-US" b="0" i="1" smtClean="0">
                        <a:latin typeface="Cambria Math" panose="02040503050406030204" pitchFamily="18" charset="0"/>
                      </a:rPr>
                      <m:t>−</m:t>
                    </m:r>
                    <m:r>
                      <a:rPr lang="en-US" b="0" i="1" smtClean="0">
                        <a:latin typeface="Cambria Math" panose="02040503050406030204" pitchFamily="18" charset="0"/>
                      </a:rPr>
                      <m:t>𝛽</m:t>
                    </m:r>
                  </m:oMath>
                </a14:m>
                <a:r>
                  <a:rPr lang="en-US" dirty="0" smtClean="0"/>
                  <a:t> Pruning</a:t>
                </a:r>
                <a:endParaRPr lang="en-US" dirty="0"/>
              </a:p>
            </p:txBody>
          </p:sp>
        </mc:Choice>
        <mc:Fallback xmlns="">
          <p:sp>
            <p:nvSpPr>
              <p:cNvPr id="2" name="Title 1"/>
              <p:cNvSpPr>
                <a:spLocks noGrp="1" noRot="1" noChangeAspect="1" noMove="1" noResize="1" noEditPoints="1" noAdjustHandles="1" noChangeArrowheads="1" noChangeShapeType="1" noTextEdit="1"/>
              </p:cNvSpPr>
              <p:nvPr>
                <p:ph type="title"/>
              </p:nvPr>
            </p:nvSpPr>
            <p:spPr>
              <a:blipFill rotWithShape="0">
                <a:blip r:embed="rId2"/>
                <a:stretch>
                  <a:fillRect b="-22222"/>
                </a:stretch>
              </a:blipFill>
            </p:spPr>
            <p:txBody>
              <a:bodyPr/>
              <a:lstStyle/>
              <a:p>
                <a:r>
                  <a:rPr lang="en-US">
                    <a:noFill/>
                  </a:rPr>
                  <a:t> </a:t>
                </a:r>
              </a:p>
            </p:txBody>
          </p:sp>
        </mc:Fallback>
      </mc:AlternateContent>
      <p:sp>
        <p:nvSpPr>
          <p:cNvPr id="3" name="Content Placeholder 2"/>
          <p:cNvSpPr>
            <a:spLocks noGrp="1"/>
          </p:cNvSpPr>
          <p:nvPr>
            <p:ph sz="quarter" idx="1"/>
          </p:nvPr>
        </p:nvSpPr>
        <p:spPr/>
        <p:txBody>
          <a:bodyPr>
            <a:normAutofit/>
          </a:bodyPr>
          <a:lstStyle/>
          <a:p>
            <a:r>
              <a:rPr lang="en-US" dirty="0" smtClean="0"/>
              <a:t>If we only care about the game value, or the optimal action at a specific game state, can we do better?</a:t>
            </a:r>
          </a:p>
          <a:p>
            <a:pPr lvl="1"/>
            <a:r>
              <a:rPr lang="en-US" dirty="0"/>
              <a:t>Trick </a:t>
            </a:r>
            <a:r>
              <a:rPr lang="en-US" dirty="0" smtClean="0"/>
              <a:t>2: Pruning subtrees (Limit the width)</a:t>
            </a:r>
          </a:p>
          <a:p>
            <a:pPr lvl="1"/>
            <a:r>
              <a:rPr lang="en-US" dirty="0" smtClean="0"/>
              <a:t>Intuition: Can compute the correct decision without looking at every node (consider the bounds of the minimax value)</a:t>
            </a:r>
            <a:endParaRPr lang="en-US" dirty="0"/>
          </a:p>
          <a:p>
            <a:pPr lvl="1"/>
            <a:endParaRPr lang="en-US" dirty="0"/>
          </a:p>
          <a:p>
            <a:endParaRPr lang="en-US" dirty="0"/>
          </a:p>
        </p:txBody>
      </p:sp>
      <p:sp>
        <p:nvSpPr>
          <p:cNvPr id="4" name="Date Placeholder 3"/>
          <p:cNvSpPr>
            <a:spLocks noGrp="1"/>
          </p:cNvSpPr>
          <p:nvPr>
            <p:ph type="dt" sz="half" idx="10"/>
          </p:nvPr>
        </p:nvSpPr>
        <p:spPr/>
        <p:txBody>
          <a:bodyPr/>
          <a:lstStyle/>
          <a:p>
            <a:fld id="{25DF680D-2C67-4C95-A53E-F5B5FCCE787F}" type="datetime1">
              <a:rPr lang="en-US" smtClean="0"/>
              <a:t>11/20/2018</a:t>
            </a:fld>
            <a:endParaRPr lang="en-US" dirty="0"/>
          </a:p>
        </p:txBody>
      </p:sp>
      <p:sp>
        <p:nvSpPr>
          <p:cNvPr id="5" name="Footer Placeholder 4"/>
          <p:cNvSpPr>
            <a:spLocks noGrp="1"/>
          </p:cNvSpPr>
          <p:nvPr>
            <p:ph type="ftr" sz="quarter" idx="11"/>
          </p:nvPr>
        </p:nvSpPr>
        <p:spPr/>
        <p:txBody>
          <a:bodyPr/>
          <a:lstStyle/>
          <a:p>
            <a:r>
              <a:rPr lang="en-US" smtClean="0"/>
              <a:t>Fei Fang</a:t>
            </a:r>
            <a:endParaRPr lang="en-US" dirty="0"/>
          </a:p>
        </p:txBody>
      </p:sp>
      <p:sp>
        <p:nvSpPr>
          <p:cNvPr id="6" name="Slide Number Placeholder 5"/>
          <p:cNvSpPr>
            <a:spLocks noGrp="1"/>
          </p:cNvSpPr>
          <p:nvPr>
            <p:ph type="sldNum" sz="quarter" idx="12"/>
          </p:nvPr>
        </p:nvSpPr>
        <p:spPr/>
        <p:txBody>
          <a:bodyPr/>
          <a:lstStyle/>
          <a:p>
            <a:fld id="{A3B20E47-2A4C-4221-B6B9-A2AC2F1C1077}" type="slidenum">
              <a:rPr lang="en-US" smtClean="0"/>
              <a:pPr/>
              <a:t>31</a:t>
            </a:fld>
            <a:endParaRPr lang="en-US" dirty="0"/>
          </a:p>
        </p:txBody>
      </p:sp>
    </p:spTree>
    <p:extLst>
      <p:ext uri="{BB962C8B-B14F-4D97-AF65-F5344CB8AC3E}">
        <p14:creationId xmlns:p14="http://schemas.microsoft.com/office/powerpoint/2010/main" val="58642358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Quiz 3</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sz="quarter" idx="1"/>
              </p:nvPr>
            </p:nvSpPr>
            <p:spPr/>
            <p:txBody>
              <a:bodyPr/>
              <a:lstStyle/>
              <a:p>
                <a14:m>
                  <m:oMath xmlns:m="http://schemas.openxmlformats.org/officeDocument/2006/math">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max</m:t>
                        </m:r>
                      </m:fName>
                      <m:e>
                        <m:d>
                          <m:dPr>
                            <m:ctrlPr>
                              <a:rPr lang="en-US" b="0" i="1" smtClean="0">
                                <a:latin typeface="Cambria Math" panose="02040503050406030204" pitchFamily="18" charset="0"/>
                              </a:rPr>
                            </m:ctrlPr>
                          </m:dPr>
                          <m:e>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min</m:t>
                                </m:r>
                              </m:fName>
                              <m:e>
                                <m:d>
                                  <m:dPr>
                                    <m:ctrlPr>
                                      <a:rPr lang="en-US" b="0" i="1" smtClean="0">
                                        <a:latin typeface="Cambria Math" panose="02040503050406030204" pitchFamily="18" charset="0"/>
                                      </a:rPr>
                                    </m:ctrlPr>
                                  </m:dPr>
                                  <m:e>
                                    <m:r>
                                      <a:rPr lang="en-US" b="0" i="1" smtClean="0">
                                        <a:latin typeface="Cambria Math" panose="02040503050406030204" pitchFamily="18" charset="0"/>
                                      </a:rPr>
                                      <m:t>3,12,8</m:t>
                                    </m:r>
                                  </m:e>
                                </m:d>
                              </m:e>
                            </m:func>
                            <m:r>
                              <a:rPr lang="en-US" b="0" i="1" smtClean="0">
                                <a:latin typeface="Cambria Math" panose="02040503050406030204" pitchFamily="18" charset="0"/>
                              </a:rPr>
                              <m:t>,</m:t>
                            </m:r>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min</m:t>
                                </m:r>
                              </m:fName>
                              <m:e>
                                <m:d>
                                  <m:dPr>
                                    <m:ctrlPr>
                                      <a:rPr lang="en-US" b="0" i="1" smtClean="0">
                                        <a:latin typeface="Cambria Math" panose="02040503050406030204" pitchFamily="18" charset="0"/>
                                      </a:rPr>
                                    </m:ctrlPr>
                                  </m:dPr>
                                  <m:e>
                                    <m:r>
                                      <a:rPr lang="en-US" b="0" i="1" smtClean="0">
                                        <a:latin typeface="Cambria Math" panose="02040503050406030204" pitchFamily="18" charset="0"/>
                                      </a:rPr>
                                      <m:t>2,</m:t>
                                    </m:r>
                                    <m:r>
                                      <a:rPr lang="en-US" b="0" i="1" smtClean="0">
                                        <a:latin typeface="Cambria Math" panose="02040503050406030204" pitchFamily="18" charset="0"/>
                                      </a:rPr>
                                      <m:t>𝑥</m:t>
                                    </m:r>
                                    <m:r>
                                      <a:rPr lang="en-US" b="0" i="1" smtClean="0">
                                        <a:latin typeface="Cambria Math" panose="02040503050406030204" pitchFamily="18" charset="0"/>
                                      </a:rPr>
                                      <m:t>,</m:t>
                                    </m:r>
                                    <m:r>
                                      <a:rPr lang="en-US" b="0" i="1" smtClean="0">
                                        <a:latin typeface="Cambria Math" panose="02040503050406030204" pitchFamily="18" charset="0"/>
                                      </a:rPr>
                                      <m:t>𝑦</m:t>
                                    </m:r>
                                  </m:e>
                                </m:d>
                              </m:e>
                            </m:func>
                            <m:r>
                              <a:rPr lang="en-US" b="0" i="1" smtClean="0">
                                <a:latin typeface="Cambria Math" panose="02040503050406030204" pitchFamily="18" charset="0"/>
                              </a:rPr>
                              <m:t>,</m:t>
                            </m:r>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min</m:t>
                                </m:r>
                              </m:fName>
                              <m:e>
                                <m:d>
                                  <m:dPr>
                                    <m:ctrlPr>
                                      <a:rPr lang="en-US" b="0" i="1" smtClean="0">
                                        <a:latin typeface="Cambria Math" panose="02040503050406030204" pitchFamily="18" charset="0"/>
                                      </a:rPr>
                                    </m:ctrlPr>
                                  </m:dPr>
                                  <m:e>
                                    <m:r>
                                      <a:rPr lang="en-US" b="0" i="1" smtClean="0">
                                        <a:latin typeface="Cambria Math" panose="02040503050406030204" pitchFamily="18" charset="0"/>
                                      </a:rPr>
                                      <m:t>14,5,2</m:t>
                                    </m:r>
                                  </m:e>
                                </m:d>
                              </m:e>
                            </m:func>
                          </m:e>
                        </m:d>
                      </m:e>
                    </m:func>
                    <m:r>
                      <a:rPr lang="en-US" b="0" i="1" smtClean="0">
                        <a:latin typeface="Cambria Math" panose="02040503050406030204" pitchFamily="18" charset="0"/>
                      </a:rPr>
                      <m:t>=?</m:t>
                    </m:r>
                  </m:oMath>
                </a14:m>
                <a:endParaRPr lang="en-US" b="0" dirty="0" smtClean="0"/>
              </a:p>
              <a:p>
                <a:pPr lvl="1"/>
                <a:r>
                  <a:rPr lang="en-US" dirty="0" smtClean="0"/>
                  <a:t>A: 3</a:t>
                </a:r>
              </a:p>
              <a:p>
                <a:pPr lvl="1"/>
                <a:r>
                  <a:rPr lang="en-US" dirty="0" smtClean="0"/>
                  <a:t>B: 2</a:t>
                </a:r>
              </a:p>
              <a:p>
                <a:pPr lvl="1"/>
                <a:r>
                  <a:rPr lang="en-US" dirty="0" smtClean="0"/>
                  <a:t>C: Need more information</a:t>
                </a:r>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sz="quarter" idx="1"/>
              </p:nvPr>
            </p:nvSpPr>
            <p:spPr>
              <a:blipFill rotWithShape="0">
                <a:blip r:embed="rId2"/>
                <a:stretch>
                  <a:fillRect/>
                </a:stretch>
              </a:blipFill>
            </p:spPr>
            <p:txBody>
              <a:bodyPr/>
              <a:lstStyle/>
              <a:p>
                <a:r>
                  <a:rPr lang="en-US">
                    <a:noFill/>
                  </a:rPr>
                  <a:t> </a:t>
                </a:r>
              </a:p>
            </p:txBody>
          </p:sp>
        </mc:Fallback>
      </mc:AlternateContent>
      <p:sp>
        <p:nvSpPr>
          <p:cNvPr id="4" name="Date Placeholder 3"/>
          <p:cNvSpPr>
            <a:spLocks noGrp="1"/>
          </p:cNvSpPr>
          <p:nvPr>
            <p:ph type="dt" sz="half" idx="10"/>
          </p:nvPr>
        </p:nvSpPr>
        <p:spPr/>
        <p:txBody>
          <a:bodyPr/>
          <a:lstStyle/>
          <a:p>
            <a:fld id="{25DF680D-2C67-4C95-A53E-F5B5FCCE787F}" type="datetime1">
              <a:rPr lang="en-US" smtClean="0"/>
              <a:t>11/20/2018</a:t>
            </a:fld>
            <a:endParaRPr lang="en-US" dirty="0"/>
          </a:p>
        </p:txBody>
      </p:sp>
      <p:sp>
        <p:nvSpPr>
          <p:cNvPr id="5" name="Footer Placeholder 4"/>
          <p:cNvSpPr>
            <a:spLocks noGrp="1"/>
          </p:cNvSpPr>
          <p:nvPr>
            <p:ph type="ftr" sz="quarter" idx="11"/>
          </p:nvPr>
        </p:nvSpPr>
        <p:spPr/>
        <p:txBody>
          <a:bodyPr/>
          <a:lstStyle/>
          <a:p>
            <a:r>
              <a:rPr lang="en-US" smtClean="0"/>
              <a:t>Fei Fang</a:t>
            </a:r>
            <a:endParaRPr lang="en-US" dirty="0"/>
          </a:p>
        </p:txBody>
      </p:sp>
      <p:sp>
        <p:nvSpPr>
          <p:cNvPr id="6" name="Slide Number Placeholder 5"/>
          <p:cNvSpPr>
            <a:spLocks noGrp="1"/>
          </p:cNvSpPr>
          <p:nvPr>
            <p:ph type="sldNum" sz="quarter" idx="12"/>
          </p:nvPr>
        </p:nvSpPr>
        <p:spPr/>
        <p:txBody>
          <a:bodyPr/>
          <a:lstStyle/>
          <a:p>
            <a:fld id="{A3B20E47-2A4C-4221-B6B9-A2AC2F1C1077}" type="slidenum">
              <a:rPr lang="en-US" smtClean="0"/>
              <a:pPr/>
              <a:t>32</a:t>
            </a:fld>
            <a:endParaRPr lang="en-US" dirty="0"/>
          </a:p>
        </p:txBody>
      </p:sp>
    </p:spTree>
    <p:extLst>
      <p:ext uri="{BB962C8B-B14F-4D97-AF65-F5344CB8AC3E}">
        <p14:creationId xmlns:p14="http://schemas.microsoft.com/office/powerpoint/2010/main" val="327285365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Quiz 3</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sz="quarter" idx="1"/>
              </p:nvPr>
            </p:nvSpPr>
            <p:spPr/>
            <p:txBody>
              <a:bodyPr/>
              <a:lstStyle/>
              <a:p>
                <a14:m>
                  <m:oMath xmlns:m="http://schemas.openxmlformats.org/officeDocument/2006/math">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max</m:t>
                        </m:r>
                      </m:fName>
                      <m:e>
                        <m:d>
                          <m:dPr>
                            <m:ctrlPr>
                              <a:rPr lang="en-US" b="0" i="1" smtClean="0">
                                <a:latin typeface="Cambria Math" panose="02040503050406030204" pitchFamily="18" charset="0"/>
                              </a:rPr>
                            </m:ctrlPr>
                          </m:dPr>
                          <m:e>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min</m:t>
                                </m:r>
                              </m:fName>
                              <m:e>
                                <m:d>
                                  <m:dPr>
                                    <m:ctrlPr>
                                      <a:rPr lang="en-US" b="0" i="1" smtClean="0">
                                        <a:latin typeface="Cambria Math" panose="02040503050406030204" pitchFamily="18" charset="0"/>
                                      </a:rPr>
                                    </m:ctrlPr>
                                  </m:dPr>
                                  <m:e>
                                    <m:r>
                                      <a:rPr lang="en-US" b="0" i="1" smtClean="0">
                                        <a:latin typeface="Cambria Math" panose="02040503050406030204" pitchFamily="18" charset="0"/>
                                      </a:rPr>
                                      <m:t>3,12,8</m:t>
                                    </m:r>
                                  </m:e>
                                </m:d>
                              </m:e>
                            </m:func>
                            <m:r>
                              <a:rPr lang="en-US" b="0" i="1" smtClean="0">
                                <a:latin typeface="Cambria Math" panose="02040503050406030204" pitchFamily="18" charset="0"/>
                              </a:rPr>
                              <m:t>,</m:t>
                            </m:r>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min</m:t>
                                </m:r>
                              </m:fName>
                              <m:e>
                                <m:d>
                                  <m:dPr>
                                    <m:ctrlPr>
                                      <a:rPr lang="en-US" b="0" i="1" smtClean="0">
                                        <a:latin typeface="Cambria Math" panose="02040503050406030204" pitchFamily="18" charset="0"/>
                                      </a:rPr>
                                    </m:ctrlPr>
                                  </m:dPr>
                                  <m:e>
                                    <m:r>
                                      <a:rPr lang="en-US" b="0" i="1" smtClean="0">
                                        <a:latin typeface="Cambria Math" panose="02040503050406030204" pitchFamily="18" charset="0"/>
                                      </a:rPr>
                                      <m:t>2,</m:t>
                                    </m:r>
                                    <m:r>
                                      <a:rPr lang="en-US" b="0" i="1" smtClean="0">
                                        <a:latin typeface="Cambria Math" panose="02040503050406030204" pitchFamily="18" charset="0"/>
                                      </a:rPr>
                                      <m:t>𝑥</m:t>
                                    </m:r>
                                    <m:r>
                                      <a:rPr lang="en-US" b="0" i="1" smtClean="0">
                                        <a:latin typeface="Cambria Math" panose="02040503050406030204" pitchFamily="18" charset="0"/>
                                      </a:rPr>
                                      <m:t>,</m:t>
                                    </m:r>
                                    <m:r>
                                      <a:rPr lang="en-US" b="0" i="1" smtClean="0">
                                        <a:latin typeface="Cambria Math" panose="02040503050406030204" pitchFamily="18" charset="0"/>
                                      </a:rPr>
                                      <m:t>𝑦</m:t>
                                    </m:r>
                                  </m:e>
                                </m:d>
                              </m:e>
                            </m:func>
                            <m:r>
                              <a:rPr lang="en-US" b="0" i="1" smtClean="0">
                                <a:latin typeface="Cambria Math" panose="02040503050406030204" pitchFamily="18" charset="0"/>
                              </a:rPr>
                              <m:t>,</m:t>
                            </m:r>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min</m:t>
                                </m:r>
                              </m:fName>
                              <m:e>
                                <m:d>
                                  <m:dPr>
                                    <m:ctrlPr>
                                      <a:rPr lang="en-US" b="0" i="1" smtClean="0">
                                        <a:latin typeface="Cambria Math" panose="02040503050406030204" pitchFamily="18" charset="0"/>
                                      </a:rPr>
                                    </m:ctrlPr>
                                  </m:dPr>
                                  <m:e>
                                    <m:r>
                                      <a:rPr lang="en-US" b="0" i="1" smtClean="0">
                                        <a:latin typeface="Cambria Math" panose="02040503050406030204" pitchFamily="18" charset="0"/>
                                      </a:rPr>
                                      <m:t>14,5,2</m:t>
                                    </m:r>
                                  </m:e>
                                </m:d>
                              </m:e>
                            </m:func>
                          </m:e>
                        </m:d>
                      </m:e>
                    </m:func>
                    <m:r>
                      <a:rPr lang="en-US" b="0" i="1" smtClean="0">
                        <a:latin typeface="Cambria Math" panose="02040503050406030204" pitchFamily="18" charset="0"/>
                      </a:rPr>
                      <m:t>=?</m:t>
                    </m:r>
                  </m:oMath>
                </a14:m>
                <a:endParaRPr lang="en-US" b="0" dirty="0" smtClean="0"/>
              </a:p>
              <a:p>
                <a:pPr lvl="1"/>
                <a:r>
                  <a:rPr lang="en-US" dirty="0" smtClean="0"/>
                  <a:t>A: 3</a:t>
                </a:r>
              </a:p>
              <a:p>
                <a:pPr lvl="1"/>
                <a:r>
                  <a:rPr lang="en-US" dirty="0" smtClean="0"/>
                  <a:t>B: 2</a:t>
                </a:r>
              </a:p>
              <a:p>
                <a:pPr lvl="1"/>
                <a:r>
                  <a:rPr lang="en-US" dirty="0" smtClean="0"/>
                  <a:t>C: Need more information</a:t>
                </a:r>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sz="quarter" idx="1"/>
              </p:nvPr>
            </p:nvSpPr>
            <p:spPr>
              <a:blipFill rotWithShape="0">
                <a:blip r:embed="rId2"/>
                <a:stretch>
                  <a:fillRect/>
                </a:stretch>
              </a:blipFill>
            </p:spPr>
            <p:txBody>
              <a:bodyPr/>
              <a:lstStyle/>
              <a:p>
                <a:r>
                  <a:rPr lang="en-US">
                    <a:noFill/>
                  </a:rPr>
                  <a:t> </a:t>
                </a:r>
              </a:p>
            </p:txBody>
          </p:sp>
        </mc:Fallback>
      </mc:AlternateContent>
      <p:sp>
        <p:nvSpPr>
          <p:cNvPr id="4" name="Date Placeholder 3"/>
          <p:cNvSpPr>
            <a:spLocks noGrp="1"/>
          </p:cNvSpPr>
          <p:nvPr>
            <p:ph type="dt" sz="half" idx="10"/>
          </p:nvPr>
        </p:nvSpPr>
        <p:spPr/>
        <p:txBody>
          <a:bodyPr/>
          <a:lstStyle/>
          <a:p>
            <a:fld id="{25DF680D-2C67-4C95-A53E-F5B5FCCE787F}" type="datetime1">
              <a:rPr lang="en-US" smtClean="0"/>
              <a:t>11/20/2018</a:t>
            </a:fld>
            <a:endParaRPr lang="en-US" dirty="0"/>
          </a:p>
        </p:txBody>
      </p:sp>
      <p:sp>
        <p:nvSpPr>
          <p:cNvPr id="5" name="Footer Placeholder 4"/>
          <p:cNvSpPr>
            <a:spLocks noGrp="1"/>
          </p:cNvSpPr>
          <p:nvPr>
            <p:ph type="ftr" sz="quarter" idx="11"/>
          </p:nvPr>
        </p:nvSpPr>
        <p:spPr/>
        <p:txBody>
          <a:bodyPr/>
          <a:lstStyle/>
          <a:p>
            <a:r>
              <a:rPr lang="en-US" smtClean="0"/>
              <a:t>Fei Fang</a:t>
            </a:r>
            <a:endParaRPr lang="en-US" dirty="0"/>
          </a:p>
        </p:txBody>
      </p:sp>
      <p:sp>
        <p:nvSpPr>
          <p:cNvPr id="6" name="Slide Number Placeholder 5"/>
          <p:cNvSpPr>
            <a:spLocks noGrp="1"/>
          </p:cNvSpPr>
          <p:nvPr>
            <p:ph type="sldNum" sz="quarter" idx="12"/>
          </p:nvPr>
        </p:nvSpPr>
        <p:spPr/>
        <p:txBody>
          <a:bodyPr/>
          <a:lstStyle/>
          <a:p>
            <a:fld id="{A3B20E47-2A4C-4221-B6B9-A2AC2F1C1077}" type="slidenum">
              <a:rPr lang="en-US" smtClean="0"/>
              <a:pPr/>
              <a:t>33</a:t>
            </a:fld>
            <a:endParaRPr lang="en-US" dirty="0"/>
          </a:p>
        </p:txBody>
      </p:sp>
      <mc:AlternateContent xmlns:mc="http://schemas.openxmlformats.org/markup-compatibility/2006">
        <mc:Choice xmlns:a14="http://schemas.microsoft.com/office/drawing/2010/main" Requires="a14">
          <p:sp>
            <p:nvSpPr>
              <p:cNvPr id="7" name="Rectangle 6"/>
              <p:cNvSpPr/>
              <p:nvPr/>
            </p:nvSpPr>
            <p:spPr>
              <a:xfrm>
                <a:off x="2286000" y="3109009"/>
                <a:ext cx="4572000" cy="1193981"/>
              </a:xfrm>
              <a:prstGeom prst="rect">
                <a:avLst/>
              </a:prstGeom>
            </p:spPr>
            <p:txBody>
              <a:bodyPr>
                <a:spAutoFit/>
              </a:bodyPr>
              <a:lstStyle/>
              <a:p>
                <a:pPr/>
                <a14:m>
                  <m:oMathPara xmlns:m="http://schemas.openxmlformats.org/officeDocument/2006/math">
                    <m:oMathParaPr>
                      <m:jc m:val="centerGroup"/>
                    </m:oMathParaPr>
                    <m:oMath xmlns:m="http://schemas.openxmlformats.org/officeDocument/2006/math">
                      <m:func>
                        <m:funcPr>
                          <m:ctrlPr>
                            <a:rPr lang="en-US" i="1" smtClean="0">
                              <a:latin typeface="Cambria Math" panose="02040503050406030204" pitchFamily="18" charset="0"/>
                            </a:rPr>
                          </m:ctrlPr>
                        </m:funcPr>
                        <m:fName>
                          <m:r>
                            <m:rPr>
                              <m:sty m:val="p"/>
                            </m:rPr>
                            <a:rPr lang="en-US">
                              <a:latin typeface="Cambria Math" panose="02040503050406030204" pitchFamily="18" charset="0"/>
                            </a:rPr>
                            <m:t>max</m:t>
                          </m:r>
                        </m:fName>
                        <m:e>
                          <m:d>
                            <m:dPr>
                              <m:ctrlPr>
                                <a:rPr lang="en-US" i="1">
                                  <a:latin typeface="Cambria Math" panose="02040503050406030204" pitchFamily="18" charset="0"/>
                                </a:rPr>
                              </m:ctrlPr>
                            </m:dPr>
                            <m:e>
                              <m:func>
                                <m:funcPr>
                                  <m:ctrlPr>
                                    <a:rPr lang="en-US" i="1">
                                      <a:latin typeface="Cambria Math" panose="02040503050406030204" pitchFamily="18" charset="0"/>
                                    </a:rPr>
                                  </m:ctrlPr>
                                </m:funcPr>
                                <m:fName>
                                  <m:r>
                                    <m:rPr>
                                      <m:sty m:val="p"/>
                                    </m:rPr>
                                    <a:rPr lang="en-US">
                                      <a:latin typeface="Cambria Math" panose="02040503050406030204" pitchFamily="18" charset="0"/>
                                    </a:rPr>
                                    <m:t>min</m:t>
                                  </m:r>
                                </m:fName>
                                <m:e>
                                  <m:d>
                                    <m:dPr>
                                      <m:ctrlPr>
                                        <a:rPr lang="en-US" i="1">
                                          <a:latin typeface="Cambria Math" panose="02040503050406030204" pitchFamily="18" charset="0"/>
                                        </a:rPr>
                                      </m:ctrlPr>
                                    </m:dPr>
                                    <m:e>
                                      <m:r>
                                        <a:rPr lang="en-US" i="1">
                                          <a:latin typeface="Cambria Math" panose="02040503050406030204" pitchFamily="18" charset="0"/>
                                        </a:rPr>
                                        <m:t>3,12,8</m:t>
                                      </m:r>
                                    </m:e>
                                  </m:d>
                                </m:e>
                              </m:func>
                              <m:r>
                                <a:rPr lang="en-US" i="1">
                                  <a:latin typeface="Cambria Math" panose="02040503050406030204" pitchFamily="18" charset="0"/>
                                </a:rPr>
                                <m:t>,</m:t>
                              </m:r>
                              <m:func>
                                <m:funcPr>
                                  <m:ctrlPr>
                                    <a:rPr lang="en-US" i="1">
                                      <a:latin typeface="Cambria Math" panose="02040503050406030204" pitchFamily="18" charset="0"/>
                                    </a:rPr>
                                  </m:ctrlPr>
                                </m:funcPr>
                                <m:fName>
                                  <m:r>
                                    <m:rPr>
                                      <m:sty m:val="p"/>
                                    </m:rPr>
                                    <a:rPr lang="en-US">
                                      <a:latin typeface="Cambria Math" panose="02040503050406030204" pitchFamily="18" charset="0"/>
                                    </a:rPr>
                                    <m:t>min</m:t>
                                  </m:r>
                                </m:fName>
                                <m:e>
                                  <m:d>
                                    <m:dPr>
                                      <m:ctrlPr>
                                        <a:rPr lang="en-US" i="1">
                                          <a:latin typeface="Cambria Math" panose="02040503050406030204" pitchFamily="18" charset="0"/>
                                        </a:rPr>
                                      </m:ctrlPr>
                                    </m:dPr>
                                    <m:e>
                                      <m:r>
                                        <a:rPr lang="en-US" i="1">
                                          <a:latin typeface="Cambria Math" panose="02040503050406030204" pitchFamily="18" charset="0"/>
                                        </a:rPr>
                                        <m:t>2,</m:t>
                                      </m:r>
                                      <m:r>
                                        <a:rPr lang="en-US" i="1">
                                          <a:latin typeface="Cambria Math" panose="02040503050406030204" pitchFamily="18" charset="0"/>
                                        </a:rPr>
                                        <m:t>𝑥</m:t>
                                      </m:r>
                                      <m:r>
                                        <a:rPr lang="en-US" i="1">
                                          <a:latin typeface="Cambria Math" panose="02040503050406030204" pitchFamily="18" charset="0"/>
                                        </a:rPr>
                                        <m:t>,</m:t>
                                      </m:r>
                                      <m:r>
                                        <a:rPr lang="en-US" i="1">
                                          <a:latin typeface="Cambria Math" panose="02040503050406030204" pitchFamily="18" charset="0"/>
                                        </a:rPr>
                                        <m:t>𝑦</m:t>
                                      </m:r>
                                    </m:e>
                                  </m:d>
                                </m:e>
                              </m:func>
                              <m:r>
                                <a:rPr lang="en-US" i="1">
                                  <a:latin typeface="Cambria Math" panose="02040503050406030204" pitchFamily="18" charset="0"/>
                                </a:rPr>
                                <m:t>,</m:t>
                              </m:r>
                              <m:func>
                                <m:funcPr>
                                  <m:ctrlPr>
                                    <a:rPr lang="en-US" i="1">
                                      <a:latin typeface="Cambria Math" panose="02040503050406030204" pitchFamily="18" charset="0"/>
                                    </a:rPr>
                                  </m:ctrlPr>
                                </m:funcPr>
                                <m:fName>
                                  <m:r>
                                    <m:rPr>
                                      <m:sty m:val="p"/>
                                    </m:rPr>
                                    <a:rPr lang="en-US">
                                      <a:latin typeface="Cambria Math" panose="02040503050406030204" pitchFamily="18" charset="0"/>
                                    </a:rPr>
                                    <m:t>min</m:t>
                                  </m:r>
                                </m:fName>
                                <m:e>
                                  <m:d>
                                    <m:dPr>
                                      <m:ctrlPr>
                                        <a:rPr lang="en-US" i="1">
                                          <a:latin typeface="Cambria Math" panose="02040503050406030204" pitchFamily="18" charset="0"/>
                                        </a:rPr>
                                      </m:ctrlPr>
                                    </m:dPr>
                                    <m:e>
                                      <m:r>
                                        <a:rPr lang="en-US" i="1">
                                          <a:latin typeface="Cambria Math" panose="02040503050406030204" pitchFamily="18" charset="0"/>
                                        </a:rPr>
                                        <m:t>14,5,2</m:t>
                                      </m:r>
                                    </m:e>
                                  </m:d>
                                </m:e>
                              </m:func>
                            </m:e>
                          </m:d>
                        </m:e>
                      </m:func>
                      <m:r>
                        <a:rPr lang="en-US" i="1">
                          <a:latin typeface="Cambria Math" panose="02040503050406030204" pitchFamily="18" charset="0"/>
                        </a:rPr>
                        <m:t>=</m:t>
                      </m:r>
                      <m:func>
                        <m:funcPr>
                          <m:ctrlPr>
                            <a:rPr lang="en-US" i="1">
                              <a:latin typeface="Cambria Math" panose="02040503050406030204" pitchFamily="18" charset="0"/>
                            </a:rPr>
                          </m:ctrlPr>
                        </m:funcPr>
                        <m:fName>
                          <m:r>
                            <m:rPr>
                              <m:sty m:val="p"/>
                            </m:rPr>
                            <a:rPr lang="en-US">
                              <a:latin typeface="Cambria Math" panose="02040503050406030204" pitchFamily="18" charset="0"/>
                            </a:rPr>
                            <m:t>max</m:t>
                          </m:r>
                        </m:fName>
                        <m:e>
                          <m:d>
                            <m:dPr>
                              <m:ctrlPr>
                                <a:rPr lang="en-US" i="1">
                                  <a:latin typeface="Cambria Math" panose="02040503050406030204" pitchFamily="18" charset="0"/>
                                </a:rPr>
                              </m:ctrlPr>
                            </m:dPr>
                            <m:e>
                              <m:r>
                                <a:rPr lang="en-US" b="0" i="1" smtClean="0">
                                  <a:latin typeface="Cambria Math" panose="02040503050406030204" pitchFamily="18" charset="0"/>
                                </a:rPr>
                                <m:t>3</m:t>
                              </m:r>
                              <m:r>
                                <a:rPr lang="en-US" i="1">
                                  <a:latin typeface="Cambria Math" panose="02040503050406030204" pitchFamily="18" charset="0"/>
                                </a:rPr>
                                <m:t>,</m:t>
                              </m:r>
                              <m:func>
                                <m:funcPr>
                                  <m:ctrlPr>
                                    <a:rPr lang="en-US" i="1">
                                      <a:latin typeface="Cambria Math" panose="02040503050406030204" pitchFamily="18" charset="0"/>
                                    </a:rPr>
                                  </m:ctrlPr>
                                </m:funcPr>
                                <m:fName>
                                  <m:r>
                                    <m:rPr>
                                      <m:sty m:val="p"/>
                                    </m:rPr>
                                    <a:rPr lang="en-US">
                                      <a:latin typeface="Cambria Math" panose="02040503050406030204" pitchFamily="18" charset="0"/>
                                    </a:rPr>
                                    <m:t>min</m:t>
                                  </m:r>
                                </m:fName>
                                <m:e>
                                  <m:d>
                                    <m:dPr>
                                      <m:ctrlPr>
                                        <a:rPr lang="en-US" i="1">
                                          <a:latin typeface="Cambria Math" panose="02040503050406030204" pitchFamily="18" charset="0"/>
                                        </a:rPr>
                                      </m:ctrlPr>
                                    </m:dPr>
                                    <m:e>
                                      <m:r>
                                        <a:rPr lang="en-US" i="1">
                                          <a:latin typeface="Cambria Math" panose="02040503050406030204" pitchFamily="18" charset="0"/>
                                        </a:rPr>
                                        <m:t>2,</m:t>
                                      </m:r>
                                      <m:r>
                                        <a:rPr lang="en-US" i="1">
                                          <a:latin typeface="Cambria Math" panose="02040503050406030204" pitchFamily="18" charset="0"/>
                                        </a:rPr>
                                        <m:t>𝑥</m:t>
                                      </m:r>
                                      <m:r>
                                        <a:rPr lang="en-US" i="1">
                                          <a:latin typeface="Cambria Math" panose="02040503050406030204" pitchFamily="18" charset="0"/>
                                        </a:rPr>
                                        <m:t>,</m:t>
                                      </m:r>
                                      <m:r>
                                        <a:rPr lang="en-US" i="1">
                                          <a:latin typeface="Cambria Math" panose="02040503050406030204" pitchFamily="18" charset="0"/>
                                        </a:rPr>
                                        <m:t>𝑦</m:t>
                                      </m:r>
                                    </m:e>
                                  </m:d>
                                </m:e>
                              </m:func>
                              <m:r>
                                <a:rPr lang="en-US" i="1">
                                  <a:latin typeface="Cambria Math" panose="02040503050406030204" pitchFamily="18" charset="0"/>
                                </a:rPr>
                                <m:t>,</m:t>
                              </m:r>
                              <m:r>
                                <a:rPr lang="en-US" b="0" i="1" smtClean="0">
                                  <a:latin typeface="Cambria Math" panose="02040503050406030204" pitchFamily="18" charset="0"/>
                                </a:rPr>
                                <m:t>2</m:t>
                              </m:r>
                            </m:e>
                          </m:d>
                        </m:e>
                      </m:func>
                    </m:oMath>
                  </m:oMathPara>
                </a14:m>
                <a:endParaRPr lang="en-US" dirty="0" smtClean="0"/>
              </a:p>
              <a:p>
                <a:pP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rPr>
                        <m:t>=</m:t>
                      </m:r>
                      <m:func>
                        <m:funcPr>
                          <m:ctrlPr>
                            <a:rPr lang="en-US" i="1">
                              <a:latin typeface="Cambria Math" panose="02040503050406030204" pitchFamily="18" charset="0"/>
                            </a:rPr>
                          </m:ctrlPr>
                        </m:funcPr>
                        <m:fName>
                          <m:r>
                            <m:rPr>
                              <m:sty m:val="p"/>
                            </m:rPr>
                            <a:rPr lang="en-US">
                              <a:latin typeface="Cambria Math" panose="02040503050406030204" pitchFamily="18" charset="0"/>
                            </a:rPr>
                            <m:t>max</m:t>
                          </m:r>
                        </m:fName>
                        <m:e>
                          <m:d>
                            <m:dPr>
                              <m:ctrlPr>
                                <a:rPr lang="en-US" i="1">
                                  <a:latin typeface="Cambria Math" panose="02040503050406030204" pitchFamily="18" charset="0"/>
                                </a:rPr>
                              </m:ctrlPr>
                            </m:dPr>
                            <m:e>
                              <m:r>
                                <a:rPr lang="en-US" i="1">
                                  <a:latin typeface="Cambria Math" panose="02040503050406030204" pitchFamily="18" charset="0"/>
                                </a:rPr>
                                <m:t>3,</m:t>
                              </m:r>
                              <m:r>
                                <a:rPr lang="en-US" b="0" i="1" smtClean="0">
                                  <a:latin typeface="Cambria Math" panose="02040503050406030204" pitchFamily="18" charset="0"/>
                                </a:rPr>
                                <m:t>𝑧</m:t>
                              </m:r>
                              <m:r>
                                <a:rPr lang="en-US" i="1">
                                  <a:latin typeface="Cambria Math" panose="02040503050406030204" pitchFamily="18" charset="0"/>
                                </a:rPr>
                                <m:t>,2</m:t>
                              </m:r>
                            </m:e>
                          </m:d>
                        </m:e>
                      </m:func>
                      <m:r>
                        <a:rPr lang="en-US" b="0" i="1" smtClean="0">
                          <a:latin typeface="Cambria Math" panose="02040503050406030204" pitchFamily="18" charset="0"/>
                        </a:rPr>
                        <m:t> </m:t>
                      </m:r>
                      <m:r>
                        <a:rPr lang="en-US" b="0" i="1" smtClean="0">
                          <a:latin typeface="Cambria Math" panose="02040503050406030204" pitchFamily="18" charset="0"/>
                        </a:rPr>
                        <m:t>𝑤h𝑒𝑟𝑒</m:t>
                      </m:r>
                      <m:r>
                        <a:rPr lang="en-US" b="0" i="1" smtClean="0">
                          <a:latin typeface="Cambria Math" panose="02040503050406030204" pitchFamily="18" charset="0"/>
                        </a:rPr>
                        <m:t> </m:t>
                      </m:r>
                      <m:r>
                        <a:rPr lang="en-US" b="0" i="1" smtClean="0">
                          <a:latin typeface="Cambria Math" panose="02040503050406030204" pitchFamily="18" charset="0"/>
                        </a:rPr>
                        <m:t>𝑧</m:t>
                      </m:r>
                      <m:r>
                        <a:rPr lang="en-US" b="0" i="1" smtClean="0">
                          <a:latin typeface="Cambria Math" panose="02040503050406030204" pitchFamily="18" charset="0"/>
                        </a:rPr>
                        <m:t>≤2</m:t>
                      </m:r>
                    </m:oMath>
                  </m:oMathPara>
                </a14:m>
                <a:endParaRPr lang="en-US" b="0" dirty="0" smtClean="0"/>
              </a:p>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m:t>
                      </m:r>
                      <m:r>
                        <a:rPr lang="en-US" b="0" i="1" smtClean="0">
                          <a:latin typeface="Cambria Math" panose="02040503050406030204" pitchFamily="18" charset="0"/>
                        </a:rPr>
                        <m:t>3</m:t>
                      </m:r>
                    </m:oMath>
                  </m:oMathPara>
                </a14:m>
                <a:endParaRPr lang="en-US" dirty="0"/>
              </a:p>
            </p:txBody>
          </p:sp>
        </mc:Choice>
        <mc:Fallback>
          <p:sp>
            <p:nvSpPr>
              <p:cNvPr id="7" name="Rectangle 6"/>
              <p:cNvSpPr>
                <a:spLocks noRot="1" noChangeAspect="1" noMove="1" noResize="1" noEditPoints="1" noAdjustHandles="1" noChangeArrowheads="1" noChangeShapeType="1" noTextEdit="1"/>
              </p:cNvSpPr>
              <p:nvPr/>
            </p:nvSpPr>
            <p:spPr>
              <a:xfrm>
                <a:off x="2286000" y="3109009"/>
                <a:ext cx="4572000" cy="1193981"/>
              </a:xfrm>
              <a:prstGeom prst="rect">
                <a:avLst/>
              </a:prstGeom>
              <a:blipFill rotWithShape="0">
                <a:blip r:embed="rId3"/>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2809002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p:cNvSpPr>
                <a:spLocks noGrp="1"/>
              </p:cNvSpPr>
              <p:nvPr>
                <p:ph type="title"/>
              </p:nvPr>
            </p:nvSpPr>
            <p:spPr/>
            <p:txBody>
              <a:bodyPr/>
              <a:lstStyle/>
              <a:p>
                <a14:m>
                  <m:oMath xmlns:m="http://schemas.openxmlformats.org/officeDocument/2006/math">
                    <m:r>
                      <a:rPr lang="en-US" i="1">
                        <a:latin typeface="Cambria Math" panose="02040503050406030204" pitchFamily="18" charset="0"/>
                      </a:rPr>
                      <m:t>𝛼</m:t>
                    </m:r>
                    <m:r>
                      <a:rPr lang="en-US" i="1">
                        <a:latin typeface="Cambria Math" panose="02040503050406030204" pitchFamily="18" charset="0"/>
                      </a:rPr>
                      <m:t>−</m:t>
                    </m:r>
                    <m:r>
                      <a:rPr lang="en-US" i="1">
                        <a:latin typeface="Cambria Math" panose="02040503050406030204" pitchFamily="18" charset="0"/>
                      </a:rPr>
                      <m:t>𝛽</m:t>
                    </m:r>
                  </m:oMath>
                </a14:m>
                <a:r>
                  <a:rPr lang="en-US" dirty="0"/>
                  <a:t> </a:t>
                </a:r>
                <a:r>
                  <a:rPr lang="en-US" dirty="0" smtClean="0"/>
                  <a:t>Pruning Intuition</a:t>
                </a:r>
                <a:endParaRPr lang="en-US" dirty="0"/>
              </a:p>
            </p:txBody>
          </p:sp>
        </mc:Choice>
        <mc:Fallback xmlns="">
          <p:sp>
            <p:nvSpPr>
              <p:cNvPr id="2" name="Title 1"/>
              <p:cNvSpPr>
                <a:spLocks noGrp="1" noRot="1" noChangeAspect="1" noMove="1" noResize="1" noEditPoints="1" noAdjustHandles="1" noChangeArrowheads="1" noChangeShapeType="1" noTextEdit="1"/>
              </p:cNvSpPr>
              <p:nvPr>
                <p:ph type="title"/>
              </p:nvPr>
            </p:nvSpPr>
            <p:spPr>
              <a:blipFill rotWithShape="0">
                <a:blip r:embed="rId2"/>
                <a:stretch>
                  <a:fillRect b="-22222"/>
                </a:stretch>
              </a:blipFill>
            </p:spPr>
            <p:txBody>
              <a:bodyPr/>
              <a:lstStyle/>
              <a:p>
                <a:r>
                  <a:rPr lang="en-US">
                    <a:noFill/>
                  </a:rPr>
                  <a:t> </a:t>
                </a:r>
              </a:p>
            </p:txBody>
          </p:sp>
        </mc:Fallback>
      </mc:AlternateContent>
      <p:sp>
        <p:nvSpPr>
          <p:cNvPr id="4" name="Date Placeholder 3"/>
          <p:cNvSpPr>
            <a:spLocks noGrp="1"/>
          </p:cNvSpPr>
          <p:nvPr>
            <p:ph type="dt" sz="half" idx="10"/>
          </p:nvPr>
        </p:nvSpPr>
        <p:spPr/>
        <p:txBody>
          <a:bodyPr/>
          <a:lstStyle/>
          <a:p>
            <a:fld id="{25DF680D-2C67-4C95-A53E-F5B5FCCE787F}" type="datetime1">
              <a:rPr lang="en-US" smtClean="0"/>
              <a:t>11/20/2018</a:t>
            </a:fld>
            <a:endParaRPr lang="en-US" dirty="0"/>
          </a:p>
        </p:txBody>
      </p:sp>
      <p:sp>
        <p:nvSpPr>
          <p:cNvPr id="5" name="Footer Placeholder 4"/>
          <p:cNvSpPr>
            <a:spLocks noGrp="1"/>
          </p:cNvSpPr>
          <p:nvPr>
            <p:ph type="ftr" sz="quarter" idx="11"/>
          </p:nvPr>
        </p:nvSpPr>
        <p:spPr/>
        <p:txBody>
          <a:bodyPr/>
          <a:lstStyle/>
          <a:p>
            <a:r>
              <a:rPr lang="en-US" smtClean="0"/>
              <a:t>Fei Fang</a:t>
            </a:r>
            <a:endParaRPr lang="en-US" dirty="0"/>
          </a:p>
        </p:txBody>
      </p:sp>
      <p:sp>
        <p:nvSpPr>
          <p:cNvPr id="6" name="Slide Number Placeholder 5"/>
          <p:cNvSpPr>
            <a:spLocks noGrp="1"/>
          </p:cNvSpPr>
          <p:nvPr>
            <p:ph type="sldNum" sz="quarter" idx="12"/>
          </p:nvPr>
        </p:nvSpPr>
        <p:spPr/>
        <p:txBody>
          <a:bodyPr/>
          <a:lstStyle/>
          <a:p>
            <a:fld id="{A3B20E47-2A4C-4221-B6B9-A2AC2F1C1077}" type="slidenum">
              <a:rPr lang="en-US" smtClean="0"/>
              <a:pPr/>
              <a:t>34</a:t>
            </a:fld>
            <a:endParaRPr lang="en-US" dirty="0"/>
          </a:p>
        </p:txBody>
      </p:sp>
      <p:pic>
        <p:nvPicPr>
          <p:cNvPr id="7" name="Picture 6"/>
          <p:cNvPicPr>
            <a:picLocks noChangeAspect="1"/>
          </p:cNvPicPr>
          <p:nvPr/>
        </p:nvPicPr>
        <p:blipFill>
          <a:blip r:embed="rId3"/>
          <a:stretch>
            <a:fillRect/>
          </a:stretch>
        </p:blipFill>
        <p:spPr>
          <a:xfrm>
            <a:off x="364602" y="1626988"/>
            <a:ext cx="8168882" cy="3581619"/>
          </a:xfrm>
          <a:prstGeom prst="rect">
            <a:avLst/>
          </a:prstGeom>
        </p:spPr>
      </p:pic>
    </p:spTree>
    <p:extLst>
      <p:ext uri="{BB962C8B-B14F-4D97-AF65-F5344CB8AC3E}">
        <p14:creationId xmlns:p14="http://schemas.microsoft.com/office/powerpoint/2010/main" val="429373929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p:cNvSpPr>
                <a:spLocks noGrp="1"/>
              </p:cNvSpPr>
              <p:nvPr>
                <p:ph type="title"/>
              </p:nvPr>
            </p:nvSpPr>
            <p:spPr/>
            <p:txBody>
              <a:bodyPr/>
              <a:lstStyle/>
              <a:p>
                <a14:m>
                  <m:oMath xmlns:m="http://schemas.openxmlformats.org/officeDocument/2006/math">
                    <m:r>
                      <a:rPr lang="en-US" i="1">
                        <a:latin typeface="Cambria Math" panose="02040503050406030204" pitchFamily="18" charset="0"/>
                      </a:rPr>
                      <m:t>𝛼</m:t>
                    </m:r>
                    <m:r>
                      <a:rPr lang="en-US" i="1">
                        <a:latin typeface="Cambria Math" panose="02040503050406030204" pitchFamily="18" charset="0"/>
                      </a:rPr>
                      <m:t>−</m:t>
                    </m:r>
                    <m:r>
                      <a:rPr lang="en-US" i="1">
                        <a:latin typeface="Cambria Math" panose="02040503050406030204" pitchFamily="18" charset="0"/>
                      </a:rPr>
                      <m:t>𝛽</m:t>
                    </m:r>
                  </m:oMath>
                </a14:m>
                <a:r>
                  <a:rPr lang="en-US" dirty="0"/>
                  <a:t> Pruning Intuition</a:t>
                </a:r>
              </a:p>
            </p:txBody>
          </p:sp>
        </mc:Choice>
        <mc:Fallback xmlns="">
          <p:sp>
            <p:nvSpPr>
              <p:cNvPr id="2" name="Title 1"/>
              <p:cNvSpPr>
                <a:spLocks noGrp="1" noRot="1" noChangeAspect="1" noMove="1" noResize="1" noEditPoints="1" noAdjustHandles="1" noChangeArrowheads="1" noChangeShapeType="1" noTextEdit="1"/>
              </p:cNvSpPr>
              <p:nvPr>
                <p:ph type="title"/>
              </p:nvPr>
            </p:nvSpPr>
            <p:spPr>
              <a:blipFill rotWithShape="0">
                <a:blip r:embed="rId2"/>
                <a:stretch>
                  <a:fillRect b="-22222"/>
                </a:stretch>
              </a:blipFill>
            </p:spPr>
            <p:txBody>
              <a:bodyPr/>
              <a:lstStyle/>
              <a:p>
                <a:r>
                  <a:rPr lang="en-US">
                    <a:noFill/>
                  </a:rPr>
                  <a:t> </a:t>
                </a:r>
              </a:p>
            </p:txBody>
          </p:sp>
        </mc:Fallback>
      </mc:AlternateContent>
      <p:sp>
        <p:nvSpPr>
          <p:cNvPr id="4" name="Date Placeholder 3"/>
          <p:cNvSpPr>
            <a:spLocks noGrp="1"/>
          </p:cNvSpPr>
          <p:nvPr>
            <p:ph type="dt" sz="half" idx="10"/>
          </p:nvPr>
        </p:nvSpPr>
        <p:spPr/>
        <p:txBody>
          <a:bodyPr/>
          <a:lstStyle/>
          <a:p>
            <a:fld id="{25DF680D-2C67-4C95-A53E-F5B5FCCE787F}" type="datetime1">
              <a:rPr lang="en-US" smtClean="0"/>
              <a:t>11/20/2018</a:t>
            </a:fld>
            <a:endParaRPr lang="en-US" dirty="0"/>
          </a:p>
        </p:txBody>
      </p:sp>
      <p:sp>
        <p:nvSpPr>
          <p:cNvPr id="5" name="Footer Placeholder 4"/>
          <p:cNvSpPr>
            <a:spLocks noGrp="1"/>
          </p:cNvSpPr>
          <p:nvPr>
            <p:ph type="ftr" sz="quarter" idx="11"/>
          </p:nvPr>
        </p:nvSpPr>
        <p:spPr/>
        <p:txBody>
          <a:bodyPr/>
          <a:lstStyle/>
          <a:p>
            <a:r>
              <a:rPr lang="en-US" smtClean="0"/>
              <a:t>Fei Fang</a:t>
            </a:r>
            <a:endParaRPr lang="en-US" dirty="0"/>
          </a:p>
        </p:txBody>
      </p:sp>
      <p:sp>
        <p:nvSpPr>
          <p:cNvPr id="6" name="Slide Number Placeholder 5"/>
          <p:cNvSpPr>
            <a:spLocks noGrp="1"/>
          </p:cNvSpPr>
          <p:nvPr>
            <p:ph type="sldNum" sz="quarter" idx="12"/>
          </p:nvPr>
        </p:nvSpPr>
        <p:spPr/>
        <p:txBody>
          <a:bodyPr/>
          <a:lstStyle/>
          <a:p>
            <a:fld id="{A3B20E47-2A4C-4221-B6B9-A2AC2F1C1077}" type="slidenum">
              <a:rPr lang="en-US" smtClean="0"/>
              <a:pPr/>
              <a:t>35</a:t>
            </a:fld>
            <a:endParaRPr lang="en-US" dirty="0"/>
          </a:p>
        </p:txBody>
      </p:sp>
      <p:pic>
        <p:nvPicPr>
          <p:cNvPr id="3" name="Picture 2"/>
          <p:cNvPicPr>
            <a:picLocks noChangeAspect="1"/>
          </p:cNvPicPr>
          <p:nvPr/>
        </p:nvPicPr>
        <p:blipFill>
          <a:blip r:embed="rId3"/>
          <a:stretch>
            <a:fillRect/>
          </a:stretch>
        </p:blipFill>
        <p:spPr>
          <a:xfrm>
            <a:off x="1204662" y="1242348"/>
            <a:ext cx="6870829" cy="5031129"/>
          </a:xfrm>
          <a:prstGeom prst="rect">
            <a:avLst/>
          </a:prstGeom>
        </p:spPr>
      </p:pic>
    </p:spTree>
    <p:extLst>
      <p:ext uri="{BB962C8B-B14F-4D97-AF65-F5344CB8AC3E}">
        <p14:creationId xmlns:p14="http://schemas.microsoft.com/office/powerpoint/2010/main" val="22767435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p:cNvSpPr>
                <a:spLocks noGrp="1"/>
              </p:cNvSpPr>
              <p:nvPr>
                <p:ph type="title"/>
              </p:nvPr>
            </p:nvSpPr>
            <p:spPr/>
            <p:txBody>
              <a:bodyPr/>
              <a:lstStyle/>
              <a:p>
                <a14:m>
                  <m:oMath xmlns:m="http://schemas.openxmlformats.org/officeDocument/2006/math">
                    <m:r>
                      <a:rPr lang="en-US" i="1">
                        <a:latin typeface="Cambria Math" panose="02040503050406030204" pitchFamily="18" charset="0"/>
                      </a:rPr>
                      <m:t>𝛼</m:t>
                    </m:r>
                    <m:r>
                      <a:rPr lang="en-US" i="1">
                        <a:latin typeface="Cambria Math" panose="02040503050406030204" pitchFamily="18" charset="0"/>
                      </a:rPr>
                      <m:t>−</m:t>
                    </m:r>
                    <m:r>
                      <a:rPr lang="en-US" i="1">
                        <a:latin typeface="Cambria Math" panose="02040503050406030204" pitchFamily="18" charset="0"/>
                      </a:rPr>
                      <m:t>𝛽</m:t>
                    </m:r>
                  </m:oMath>
                </a14:m>
                <a:r>
                  <a:rPr lang="en-US" dirty="0"/>
                  <a:t> </a:t>
                </a:r>
                <a:r>
                  <a:rPr lang="en-US" dirty="0" smtClean="0"/>
                  <a:t>Pruning</a:t>
                </a:r>
                <a:endParaRPr lang="en-US" dirty="0"/>
              </a:p>
            </p:txBody>
          </p:sp>
        </mc:Choice>
        <mc:Fallback xmlns="">
          <p:sp>
            <p:nvSpPr>
              <p:cNvPr id="2" name="Title 1"/>
              <p:cNvSpPr>
                <a:spLocks noGrp="1" noRot="1" noChangeAspect="1" noMove="1" noResize="1" noEditPoints="1" noAdjustHandles="1" noChangeArrowheads="1" noChangeShapeType="1" noTextEdit="1"/>
              </p:cNvSpPr>
              <p:nvPr>
                <p:ph type="title"/>
              </p:nvPr>
            </p:nvSpPr>
            <p:spPr>
              <a:blipFill rotWithShape="0">
                <a:blip r:embed="rId2"/>
                <a:stretch>
                  <a:fillRect b="-22222"/>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3" name="Content Placeholder 2"/>
              <p:cNvSpPr>
                <a:spLocks noGrp="1"/>
              </p:cNvSpPr>
              <p:nvPr>
                <p:ph sz="quarter" idx="1"/>
              </p:nvPr>
            </p:nvSpPr>
            <p:spPr/>
            <p:txBody>
              <a:bodyPr>
                <a:normAutofit fontScale="85000" lnSpcReduction="20000"/>
              </a:bodyPr>
              <a:lstStyle/>
              <a:p>
                <a:r>
                  <a:rPr lang="en-US" dirty="0" smtClean="0"/>
                  <a:t>Alpha-Beta (</a:t>
                </a:r>
                <a14:m>
                  <m:oMath xmlns:m="http://schemas.openxmlformats.org/officeDocument/2006/math">
                    <m:r>
                      <a:rPr lang="en-US" i="1">
                        <a:latin typeface="Cambria Math" panose="02040503050406030204" pitchFamily="18" charset="0"/>
                      </a:rPr>
                      <m:t>𝛼</m:t>
                    </m:r>
                    <m:r>
                      <a:rPr lang="en-US" i="1">
                        <a:latin typeface="Cambria Math" panose="02040503050406030204" pitchFamily="18" charset="0"/>
                      </a:rPr>
                      <m:t>−</m:t>
                    </m:r>
                    <m:r>
                      <a:rPr lang="en-US" i="1">
                        <a:latin typeface="Cambria Math" panose="02040503050406030204" pitchFamily="18" charset="0"/>
                      </a:rPr>
                      <m:t>𝛽</m:t>
                    </m:r>
                  </m:oMath>
                </a14:m>
                <a:r>
                  <a:rPr lang="en-US" dirty="0"/>
                  <a:t> pruning): compute the minimax value of a game tree (or a specific state) with minimal exploration</a:t>
                </a:r>
              </a:p>
              <a:p>
                <a:pPr lvl="1"/>
                <a:r>
                  <a:rPr lang="en-US" dirty="0"/>
                  <a:t>During the search, </a:t>
                </a:r>
                <a:r>
                  <a:rPr lang="en-US" dirty="0"/>
                  <a:t>at state </a:t>
                </a:r>
                <a14:m>
                  <m:oMath xmlns:m="http://schemas.openxmlformats.org/officeDocument/2006/math">
                    <m:r>
                      <a:rPr lang="en-US" i="1">
                        <a:latin typeface="Cambria Math" panose="02040503050406030204" pitchFamily="18" charset="0"/>
                      </a:rPr>
                      <m:t>𝑠</m:t>
                    </m:r>
                  </m:oMath>
                </a14:m>
                <a:r>
                  <a:rPr lang="en-US" dirty="0" smtClean="0"/>
                  <a:t>,</a:t>
                </a:r>
                <a:r>
                  <a:rPr lang="en-US" dirty="0"/>
                  <a:t> </a:t>
                </a:r>
                <a:r>
                  <a:rPr lang="en-US" dirty="0"/>
                  <a:t>record the </a:t>
                </a:r>
                <a:r>
                  <a:rPr lang="en-US" dirty="0" smtClean="0"/>
                  <a:t>min (for MIN node) or max (for MAX node) value </a:t>
                </a:r>
                <a14:m>
                  <m:oMath xmlns:m="http://schemas.openxmlformats.org/officeDocument/2006/math">
                    <m:r>
                      <a:rPr lang="en-US" i="1">
                        <a:latin typeface="Cambria Math" panose="02040503050406030204" pitchFamily="18" charset="0"/>
                      </a:rPr>
                      <m:t>𝑣</m:t>
                    </m:r>
                    <m:r>
                      <a:rPr lang="en-US" b="0" i="1" smtClean="0">
                        <a:latin typeface="Cambria Math" panose="02040503050406030204" pitchFamily="18" charset="0"/>
                      </a:rPr>
                      <m:t>(</m:t>
                    </m:r>
                    <m:r>
                      <a:rPr lang="en-US" b="0" i="1" smtClean="0">
                        <a:latin typeface="Cambria Math" panose="02040503050406030204" pitchFamily="18" charset="0"/>
                      </a:rPr>
                      <m:t>𝑠</m:t>
                    </m:r>
                    <m:r>
                      <a:rPr lang="en-US" b="0" i="1" smtClean="0">
                        <a:latin typeface="Cambria Math" panose="02040503050406030204" pitchFamily="18" charset="0"/>
                      </a:rPr>
                      <m:t>)</m:t>
                    </m:r>
                  </m:oMath>
                </a14:m>
                <a:r>
                  <a:rPr lang="en-US" dirty="0"/>
                  <a:t> </a:t>
                </a:r>
                <a:r>
                  <a:rPr lang="en-US" dirty="0" smtClean="0"/>
                  <a:t>of</a:t>
                </a:r>
                <a:r>
                  <a:rPr lang="en-US" dirty="0" smtClean="0"/>
                  <a:t> its successors that have been explored</a:t>
                </a:r>
              </a:p>
              <a:p>
                <a:pPr lvl="1"/>
                <a14:m>
                  <m:oMath xmlns:m="http://schemas.openxmlformats.org/officeDocument/2006/math">
                    <m:r>
                      <a:rPr lang="en-US" b="0" i="1" smtClean="0">
                        <a:latin typeface="Cambria Math" panose="02040503050406030204" pitchFamily="18" charset="0"/>
                      </a:rPr>
                      <m:t>𝑣</m:t>
                    </m:r>
                    <m:r>
                      <a:rPr lang="en-US" b="0" i="1" smtClean="0">
                        <a:latin typeface="Cambria Math" panose="02040503050406030204" pitchFamily="18" charset="0"/>
                      </a:rPr>
                      <m:t>(</m:t>
                    </m:r>
                    <m:r>
                      <a:rPr lang="en-US" b="0" i="1" smtClean="0">
                        <a:latin typeface="Cambria Math" panose="02040503050406030204" pitchFamily="18" charset="0"/>
                      </a:rPr>
                      <m:t>𝑠</m:t>
                    </m:r>
                    <m:r>
                      <a:rPr lang="en-US" b="0" i="1" smtClean="0">
                        <a:latin typeface="Cambria Math" panose="02040503050406030204" pitchFamily="18" charset="0"/>
                      </a:rPr>
                      <m:t>)</m:t>
                    </m:r>
                  </m:oMath>
                </a14:m>
                <a:r>
                  <a:rPr lang="en-US" dirty="0" smtClean="0"/>
                  <a:t> is lower bound </a:t>
                </a:r>
                <a:r>
                  <a:rPr lang="en-US" dirty="0" smtClean="0"/>
                  <a:t>of the minimax value for a MAX </a:t>
                </a:r>
                <a:r>
                  <a:rPr lang="en-US" dirty="0" smtClean="0"/>
                  <a:t>node (</a:t>
                </a:r>
                <a:r>
                  <a:rPr lang="en-US" dirty="0"/>
                  <a:t>initialized as </a:t>
                </a:r>
                <a14:m>
                  <m:oMath xmlns:m="http://schemas.openxmlformats.org/officeDocument/2006/math">
                    <m:r>
                      <a:rPr lang="en-US" i="1">
                        <a:latin typeface="Cambria Math" panose="02040503050406030204" pitchFamily="18" charset="0"/>
                      </a:rPr>
                      <m:t>−∞</m:t>
                    </m:r>
                  </m:oMath>
                </a14:m>
                <a:r>
                  <a:rPr lang="en-US" dirty="0" smtClean="0"/>
                  <a:t>) and upper bound for </a:t>
                </a:r>
                <a:r>
                  <a:rPr lang="en-US" dirty="0" smtClean="0"/>
                  <a:t>a MIN </a:t>
                </a:r>
                <a:r>
                  <a:rPr lang="en-US" dirty="0" smtClean="0"/>
                  <a:t>node (initialized as </a:t>
                </a:r>
                <a14:m>
                  <m:oMath xmlns:m="http://schemas.openxmlformats.org/officeDocument/2006/math">
                    <m:r>
                      <a:rPr lang="en-US" b="0" i="1" smtClean="0">
                        <a:latin typeface="Cambria Math" panose="02040503050406030204" pitchFamily="18" charset="0"/>
                      </a:rPr>
                      <m:t>+∞</m:t>
                    </m:r>
                  </m:oMath>
                </a14:m>
                <a:r>
                  <a:rPr lang="en-US" dirty="0" smtClean="0"/>
                  <a:t>)</a:t>
                </a:r>
                <a:endParaRPr lang="en-US" dirty="0"/>
              </a:p>
              <a:p>
                <a:pPr lvl="1"/>
                <a:r>
                  <a:rPr lang="en-US" dirty="0"/>
                  <a:t>During the search, </a:t>
                </a:r>
                <a:r>
                  <a:rPr lang="en-US" dirty="0"/>
                  <a:t>at state </a:t>
                </a:r>
                <a14:m>
                  <m:oMath xmlns:m="http://schemas.openxmlformats.org/officeDocument/2006/math">
                    <m:r>
                      <a:rPr lang="en-US" i="1">
                        <a:latin typeface="Cambria Math" panose="02040503050406030204" pitchFamily="18" charset="0"/>
                      </a:rPr>
                      <m:t>𝑠</m:t>
                    </m:r>
                  </m:oMath>
                </a14:m>
                <a:r>
                  <a:rPr lang="en-US" dirty="0"/>
                  <a:t>,</a:t>
                </a:r>
                <a:r>
                  <a:rPr lang="en-US" dirty="0"/>
                  <a:t> record the lower-bound </a:t>
                </a:r>
                <a:r>
                  <a:rPr lang="en-US" dirty="0" smtClean="0"/>
                  <a:t>(</a:t>
                </a:r>
                <a14:m>
                  <m:oMath xmlns:m="http://schemas.openxmlformats.org/officeDocument/2006/math">
                    <m:r>
                      <a:rPr lang="en-US" b="0" i="1" dirty="0" smtClean="0">
                        <a:latin typeface="Cambria Math" panose="02040503050406030204" pitchFamily="18" charset="0"/>
                      </a:rPr>
                      <m:t>𝛼</m:t>
                    </m:r>
                    <m:r>
                      <a:rPr lang="en-US" b="0" i="1" dirty="0" smtClean="0">
                        <a:latin typeface="Cambria Math" panose="02040503050406030204" pitchFamily="18" charset="0"/>
                      </a:rPr>
                      <m:t>(</m:t>
                    </m:r>
                    <m:r>
                      <a:rPr lang="en-US" b="0" i="1" dirty="0" smtClean="0">
                        <a:latin typeface="Cambria Math" panose="02040503050406030204" pitchFamily="18" charset="0"/>
                      </a:rPr>
                      <m:t>𝑠</m:t>
                    </m:r>
                    <m:r>
                      <a:rPr lang="en-US" b="0" i="1" dirty="0" smtClean="0">
                        <a:latin typeface="Cambria Math" panose="02040503050406030204" pitchFamily="18" charset="0"/>
                      </a:rPr>
                      <m:t>)</m:t>
                    </m:r>
                  </m:oMath>
                </a14:m>
                <a:r>
                  <a:rPr lang="en-US" dirty="0" smtClean="0"/>
                  <a:t>, initialized as </a:t>
                </a:r>
                <a14:m>
                  <m:oMath xmlns:m="http://schemas.openxmlformats.org/officeDocument/2006/math">
                    <m:r>
                      <a:rPr lang="en-US" b="0" i="1" smtClean="0">
                        <a:latin typeface="Cambria Math" panose="02040503050406030204" pitchFamily="18" charset="0"/>
                      </a:rPr>
                      <m:t>−∞</m:t>
                    </m:r>
                  </m:oMath>
                </a14:m>
                <a:r>
                  <a:rPr lang="en-US" dirty="0" smtClean="0"/>
                  <a:t>) </a:t>
                </a:r>
                <a:r>
                  <a:rPr lang="en-US" dirty="0"/>
                  <a:t>and upper-bound (</a:t>
                </a:r>
                <a14:m>
                  <m:oMath xmlns:m="http://schemas.openxmlformats.org/officeDocument/2006/math">
                    <m:r>
                      <a:rPr lang="en-US" b="0" i="1" dirty="0" smtClean="0">
                        <a:latin typeface="Cambria Math" panose="02040503050406030204" pitchFamily="18" charset="0"/>
                      </a:rPr>
                      <m:t>𝛽</m:t>
                    </m:r>
                    <m:r>
                      <a:rPr lang="en-US" b="0" i="1" dirty="0" smtClean="0">
                        <a:latin typeface="Cambria Math" panose="02040503050406030204" pitchFamily="18" charset="0"/>
                      </a:rPr>
                      <m:t>(</m:t>
                    </m:r>
                    <m:r>
                      <a:rPr lang="en-US" b="0" i="1" dirty="0" smtClean="0">
                        <a:latin typeface="Cambria Math" panose="02040503050406030204" pitchFamily="18" charset="0"/>
                      </a:rPr>
                      <m:t>𝑠</m:t>
                    </m:r>
                    <m:r>
                      <a:rPr lang="en-US" b="0" i="1" dirty="0" smtClean="0">
                        <a:latin typeface="Cambria Math" panose="02040503050406030204" pitchFamily="18" charset="0"/>
                      </a:rPr>
                      <m:t>)</m:t>
                    </m:r>
                  </m:oMath>
                </a14:m>
                <a:r>
                  <a:rPr lang="en-US" dirty="0" smtClean="0"/>
                  <a:t>, initialized as </a:t>
                </a:r>
                <a14:m>
                  <m:oMath xmlns:m="http://schemas.openxmlformats.org/officeDocument/2006/math">
                    <m:r>
                      <a:rPr lang="en-US" b="0" i="1" smtClean="0">
                        <a:latin typeface="Cambria Math" panose="02040503050406030204" pitchFamily="18" charset="0"/>
                      </a:rPr>
                      <m:t>+∞</m:t>
                    </m:r>
                  </m:oMath>
                </a14:m>
                <a:r>
                  <a:rPr lang="en-US" dirty="0" smtClean="0"/>
                  <a:t>) of the minimax value based on what have been searched so far (not only based on its explored successors, but also the other explored branches of the tree)</a:t>
                </a:r>
                <a:endParaRPr lang="en-US" dirty="0"/>
              </a:p>
              <a:p>
                <a:pPr lvl="1"/>
                <a:r>
                  <a:rPr lang="en-US" dirty="0" smtClean="0"/>
                  <a:t>As more </a:t>
                </a:r>
                <a:r>
                  <a:rPr lang="en-US" dirty="0" smtClean="0"/>
                  <a:t>successors of </a:t>
                </a:r>
                <a14:m>
                  <m:oMath xmlns:m="http://schemas.openxmlformats.org/officeDocument/2006/math">
                    <m:r>
                      <a:rPr lang="en-US" b="0" i="1" smtClean="0">
                        <a:latin typeface="Cambria Math" panose="02040503050406030204" pitchFamily="18" charset="0"/>
                      </a:rPr>
                      <m:t>𝑠</m:t>
                    </m:r>
                  </m:oMath>
                </a14:m>
                <a:r>
                  <a:rPr lang="en-US" dirty="0" smtClean="0"/>
                  <a:t> are </a:t>
                </a:r>
                <a:r>
                  <a:rPr lang="en-US" dirty="0" smtClean="0"/>
                  <a:t>explored, update the value of </a:t>
                </a:r>
                <a14:m>
                  <m:oMath xmlns:m="http://schemas.openxmlformats.org/officeDocument/2006/math">
                    <m:r>
                      <a:rPr lang="en-US" b="0" i="1" smtClean="0">
                        <a:latin typeface="Cambria Math" panose="02040503050406030204" pitchFamily="18" charset="0"/>
                      </a:rPr>
                      <m:t>𝑣</m:t>
                    </m:r>
                  </m:oMath>
                </a14:m>
                <a:r>
                  <a:rPr lang="en-US" dirty="0" smtClean="0"/>
                  <a:t>, </a:t>
                </a:r>
                <a14:m>
                  <m:oMath xmlns:m="http://schemas.openxmlformats.org/officeDocument/2006/math">
                    <m:r>
                      <a:rPr lang="en-US" b="0" i="1" dirty="0" smtClean="0">
                        <a:latin typeface="Cambria Math" panose="02040503050406030204" pitchFamily="18" charset="0"/>
                      </a:rPr>
                      <m:t>𝛼</m:t>
                    </m:r>
                  </m:oMath>
                </a14:m>
                <a:r>
                  <a:rPr lang="en-US" dirty="0" smtClean="0"/>
                  <a:t>, </a:t>
                </a:r>
                <a14:m>
                  <m:oMath xmlns:m="http://schemas.openxmlformats.org/officeDocument/2006/math">
                    <m:r>
                      <a:rPr lang="en-US" b="0" i="1" smtClean="0">
                        <a:latin typeface="Cambria Math" panose="02040503050406030204" pitchFamily="18" charset="0"/>
                      </a:rPr>
                      <m:t>𝛽</m:t>
                    </m:r>
                  </m:oMath>
                </a14:m>
                <a:endParaRPr lang="en-US" dirty="0" smtClean="0"/>
              </a:p>
              <a:p>
                <a:pPr lvl="1"/>
                <a:r>
                  <a:rPr lang="en-US" dirty="0" smtClean="0"/>
                  <a:t>Prune a subtree starting at a node </a:t>
                </a:r>
                <a14:m>
                  <m:oMath xmlns:m="http://schemas.openxmlformats.org/officeDocument/2006/math">
                    <m:r>
                      <a:rPr lang="en-US" b="0" i="1" smtClean="0">
                        <a:latin typeface="Cambria Math" panose="02040503050406030204" pitchFamily="18" charset="0"/>
                      </a:rPr>
                      <m:t>𝑠</m:t>
                    </m:r>
                  </m:oMath>
                </a14:m>
                <a:r>
                  <a:rPr lang="en-US" dirty="0" smtClean="0"/>
                  <a:t> if </a:t>
                </a:r>
                <a14:m>
                  <m:oMath xmlns:m="http://schemas.openxmlformats.org/officeDocument/2006/math">
                    <m:r>
                      <a:rPr lang="en-US" b="0" i="1" smtClean="0">
                        <a:latin typeface="Cambria Math" panose="02040503050406030204" pitchFamily="18" charset="0"/>
                      </a:rPr>
                      <m:t>𝑣</m:t>
                    </m:r>
                  </m:oMath>
                </a14:m>
                <a:r>
                  <a:rPr lang="en-US" dirty="0" smtClean="0"/>
                  <a:t> is outside of the </a:t>
                </a:r>
                <a:r>
                  <a:rPr lang="en-US" dirty="0" smtClean="0"/>
                  <a:t>range</a:t>
                </a:r>
                <a:endParaRPr lang="en-US" dirty="0" smtClean="0"/>
              </a:p>
              <a:p>
                <a:pPr lvl="2"/>
                <a:r>
                  <a:rPr lang="en-US" dirty="0" smtClean="0"/>
                  <a:t>For MAX player, prune if </a:t>
                </a:r>
                <a14:m>
                  <m:oMath xmlns:m="http://schemas.openxmlformats.org/officeDocument/2006/math">
                    <m:r>
                      <a:rPr lang="en-US" b="0" i="1" smtClean="0">
                        <a:latin typeface="Cambria Math" panose="02040503050406030204" pitchFamily="18" charset="0"/>
                      </a:rPr>
                      <m:t>𝑣</m:t>
                    </m:r>
                    <m:d>
                      <m:dPr>
                        <m:ctrlPr>
                          <a:rPr lang="en-US" b="0" i="1" smtClean="0">
                            <a:latin typeface="Cambria Math" panose="02040503050406030204" pitchFamily="18" charset="0"/>
                          </a:rPr>
                        </m:ctrlPr>
                      </m:dPr>
                      <m:e>
                        <m:r>
                          <a:rPr lang="en-US" b="0" i="1" smtClean="0">
                            <a:latin typeface="Cambria Math" panose="02040503050406030204" pitchFamily="18" charset="0"/>
                          </a:rPr>
                          <m:t>𝑠</m:t>
                        </m:r>
                      </m:e>
                    </m:d>
                    <m:r>
                      <a:rPr lang="en-US" b="0" i="1" smtClean="0">
                        <a:latin typeface="Cambria Math" panose="02040503050406030204" pitchFamily="18" charset="0"/>
                      </a:rPr>
                      <m:t>≥</m:t>
                    </m:r>
                    <m:r>
                      <a:rPr lang="en-US" b="0" i="1" smtClean="0">
                        <a:latin typeface="Cambria Math" panose="02040503050406030204" pitchFamily="18" charset="0"/>
                      </a:rPr>
                      <m:t>𝛽</m:t>
                    </m:r>
                    <m:r>
                      <a:rPr lang="en-US" b="0" i="1" smtClean="0">
                        <a:latin typeface="Cambria Math" panose="02040503050406030204" pitchFamily="18" charset="0"/>
                      </a:rPr>
                      <m:t>(</m:t>
                    </m:r>
                    <m:r>
                      <a:rPr lang="en-US" b="0" i="1" smtClean="0">
                        <a:latin typeface="Cambria Math" panose="02040503050406030204" pitchFamily="18" charset="0"/>
                      </a:rPr>
                      <m:t>𝑠</m:t>
                    </m:r>
                    <m:r>
                      <a:rPr lang="en-US" b="0" i="1" smtClean="0">
                        <a:latin typeface="Cambria Math" panose="02040503050406030204" pitchFamily="18" charset="0"/>
                      </a:rPr>
                      <m:t>)</m:t>
                    </m:r>
                  </m:oMath>
                </a14:m>
                <a:endParaRPr lang="en-US" dirty="0" smtClean="0"/>
              </a:p>
              <a:p>
                <a:pPr lvl="2"/>
                <a:r>
                  <a:rPr lang="en-US" dirty="0"/>
                  <a:t>For </a:t>
                </a:r>
                <a:r>
                  <a:rPr lang="en-US" dirty="0" smtClean="0"/>
                  <a:t>MIN </a:t>
                </a:r>
                <a:r>
                  <a:rPr lang="en-US" dirty="0"/>
                  <a:t>player, prune if </a:t>
                </a:r>
                <a14:m>
                  <m:oMath xmlns:m="http://schemas.openxmlformats.org/officeDocument/2006/math">
                    <m:r>
                      <a:rPr lang="en-US" i="1">
                        <a:latin typeface="Cambria Math" panose="02040503050406030204" pitchFamily="18" charset="0"/>
                      </a:rPr>
                      <m:t>𝑣</m:t>
                    </m:r>
                    <m:d>
                      <m:dPr>
                        <m:ctrlPr>
                          <a:rPr lang="en-US" i="1">
                            <a:latin typeface="Cambria Math" panose="02040503050406030204" pitchFamily="18" charset="0"/>
                          </a:rPr>
                        </m:ctrlPr>
                      </m:dPr>
                      <m:e>
                        <m:r>
                          <a:rPr lang="en-US" i="1">
                            <a:latin typeface="Cambria Math" panose="02040503050406030204" pitchFamily="18" charset="0"/>
                          </a:rPr>
                          <m:t>𝑠</m:t>
                        </m:r>
                      </m:e>
                    </m:d>
                    <m:r>
                      <a:rPr lang="en-US" i="1">
                        <a:latin typeface="Cambria Math" panose="02040503050406030204" pitchFamily="18" charset="0"/>
                      </a:rPr>
                      <m:t>≤</m:t>
                    </m:r>
                    <m:r>
                      <a:rPr lang="en-US" i="1">
                        <a:latin typeface="Cambria Math" panose="02040503050406030204" pitchFamily="18" charset="0"/>
                      </a:rPr>
                      <m:t>𝛼</m:t>
                    </m:r>
                    <m:r>
                      <a:rPr lang="en-US" b="0" i="1" smtClean="0">
                        <a:latin typeface="Cambria Math" panose="02040503050406030204" pitchFamily="18" charset="0"/>
                      </a:rPr>
                      <m:t>(</m:t>
                    </m:r>
                    <m:r>
                      <a:rPr lang="en-US" b="0" i="1" smtClean="0">
                        <a:latin typeface="Cambria Math" panose="02040503050406030204" pitchFamily="18" charset="0"/>
                      </a:rPr>
                      <m:t>𝑠</m:t>
                    </m:r>
                    <m:r>
                      <a:rPr lang="en-US" b="0" i="1" smtClean="0">
                        <a:latin typeface="Cambria Math" panose="02040503050406030204" pitchFamily="18" charset="0"/>
                      </a:rPr>
                      <m:t>)</m:t>
                    </m:r>
                  </m:oMath>
                </a14:m>
                <a:endParaRPr lang="en-US" dirty="0" smtClean="0"/>
              </a:p>
              <a:p>
                <a:pPr lvl="1"/>
                <a14:m>
                  <m:oMath xmlns:m="http://schemas.openxmlformats.org/officeDocument/2006/math">
                    <m:r>
                      <a:rPr lang="en-US" b="0" i="1" smtClean="0">
                        <a:latin typeface="Cambria Math" panose="02040503050406030204" pitchFamily="18" charset="0"/>
                      </a:rPr>
                      <m:t>𝛼</m:t>
                    </m:r>
                  </m:oMath>
                </a14:m>
                <a:r>
                  <a:rPr lang="en-US" dirty="0" smtClean="0"/>
                  <a:t> and </a:t>
                </a:r>
                <a14:m>
                  <m:oMath xmlns:m="http://schemas.openxmlformats.org/officeDocument/2006/math">
                    <m:r>
                      <a:rPr lang="en-US" b="0" i="1" smtClean="0">
                        <a:latin typeface="Cambria Math" panose="02040503050406030204" pitchFamily="18" charset="0"/>
                      </a:rPr>
                      <m:t>𝛽</m:t>
                    </m:r>
                  </m:oMath>
                </a14:m>
                <a:r>
                  <a:rPr lang="en-US" dirty="0" smtClean="0"/>
                  <a:t> are bounds determined globally, and </a:t>
                </a:r>
                <a14:m>
                  <m:oMath xmlns:m="http://schemas.openxmlformats.org/officeDocument/2006/math">
                    <m:r>
                      <a:rPr lang="en-US" b="0" i="1" smtClean="0">
                        <a:latin typeface="Cambria Math" panose="02040503050406030204" pitchFamily="18" charset="0"/>
                      </a:rPr>
                      <m:t>𝑣</m:t>
                    </m:r>
                  </m:oMath>
                </a14:m>
                <a:r>
                  <a:rPr lang="en-US" dirty="0" smtClean="0"/>
                  <a:t> are bounds determined locally; If there is a conflict, it only means the local branch is useless and can be pruned</a:t>
                </a:r>
                <a:endParaRPr lang="en-US" dirty="0" smtClean="0"/>
              </a:p>
              <a:p>
                <a:pPr marL="594360" lvl="2" indent="0">
                  <a:buNone/>
                </a:pPr>
                <a:endParaRPr lang="en-US" dirty="0"/>
              </a:p>
              <a:p>
                <a:endParaRPr lang="en-US" dirty="0"/>
              </a:p>
            </p:txBody>
          </p:sp>
        </mc:Choice>
        <mc:Fallback>
          <p:sp>
            <p:nvSpPr>
              <p:cNvPr id="3" name="Content Placeholder 2"/>
              <p:cNvSpPr>
                <a:spLocks noGrp="1" noRot="1" noChangeAspect="1" noMove="1" noResize="1" noEditPoints="1" noAdjustHandles="1" noChangeArrowheads="1" noChangeShapeType="1" noTextEdit="1"/>
              </p:cNvSpPr>
              <p:nvPr>
                <p:ph sz="quarter" idx="1"/>
              </p:nvPr>
            </p:nvSpPr>
            <p:spPr>
              <a:blipFill rotWithShape="0">
                <a:blip r:embed="rId3"/>
                <a:stretch>
                  <a:fillRect l="-519" t="-2469" r="-1037"/>
                </a:stretch>
              </a:blipFill>
            </p:spPr>
            <p:txBody>
              <a:bodyPr/>
              <a:lstStyle/>
              <a:p>
                <a:r>
                  <a:rPr lang="en-US">
                    <a:noFill/>
                  </a:rPr>
                  <a:t> </a:t>
                </a:r>
              </a:p>
            </p:txBody>
          </p:sp>
        </mc:Fallback>
      </mc:AlternateContent>
      <p:sp>
        <p:nvSpPr>
          <p:cNvPr id="4" name="Date Placeholder 3"/>
          <p:cNvSpPr>
            <a:spLocks noGrp="1"/>
          </p:cNvSpPr>
          <p:nvPr>
            <p:ph type="dt" sz="half" idx="10"/>
          </p:nvPr>
        </p:nvSpPr>
        <p:spPr/>
        <p:txBody>
          <a:bodyPr/>
          <a:lstStyle/>
          <a:p>
            <a:fld id="{25DF680D-2C67-4C95-A53E-F5B5FCCE787F}" type="datetime1">
              <a:rPr lang="en-US" smtClean="0"/>
              <a:t>11/20/2018</a:t>
            </a:fld>
            <a:endParaRPr lang="en-US" dirty="0"/>
          </a:p>
        </p:txBody>
      </p:sp>
      <p:sp>
        <p:nvSpPr>
          <p:cNvPr id="5" name="Footer Placeholder 4"/>
          <p:cNvSpPr>
            <a:spLocks noGrp="1"/>
          </p:cNvSpPr>
          <p:nvPr>
            <p:ph type="ftr" sz="quarter" idx="11"/>
          </p:nvPr>
        </p:nvSpPr>
        <p:spPr/>
        <p:txBody>
          <a:bodyPr/>
          <a:lstStyle/>
          <a:p>
            <a:r>
              <a:rPr lang="en-US" smtClean="0"/>
              <a:t>Fei Fang</a:t>
            </a:r>
            <a:endParaRPr lang="en-US" dirty="0"/>
          </a:p>
        </p:txBody>
      </p:sp>
      <p:sp>
        <p:nvSpPr>
          <p:cNvPr id="6" name="Slide Number Placeholder 5"/>
          <p:cNvSpPr>
            <a:spLocks noGrp="1"/>
          </p:cNvSpPr>
          <p:nvPr>
            <p:ph type="sldNum" sz="quarter" idx="12"/>
          </p:nvPr>
        </p:nvSpPr>
        <p:spPr/>
        <p:txBody>
          <a:bodyPr/>
          <a:lstStyle/>
          <a:p>
            <a:fld id="{A3B20E47-2A4C-4221-B6B9-A2AC2F1C1077}" type="slidenum">
              <a:rPr lang="en-US" smtClean="0"/>
              <a:pPr/>
              <a:t>36</a:t>
            </a:fld>
            <a:endParaRPr lang="en-US" dirty="0"/>
          </a:p>
        </p:txBody>
      </p:sp>
    </p:spTree>
    <p:extLst>
      <p:ext uri="{BB962C8B-B14F-4D97-AF65-F5344CB8AC3E}">
        <p14:creationId xmlns:p14="http://schemas.microsoft.com/office/powerpoint/2010/main" val="397018704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p:cNvSpPr>
                <a:spLocks noGrp="1"/>
              </p:cNvSpPr>
              <p:nvPr>
                <p:ph type="title"/>
              </p:nvPr>
            </p:nvSpPr>
            <p:spPr/>
            <p:txBody>
              <a:bodyPr/>
              <a:lstStyle/>
              <a:p>
                <a14:m>
                  <m:oMath xmlns:m="http://schemas.openxmlformats.org/officeDocument/2006/math">
                    <m:r>
                      <a:rPr lang="en-US" i="1">
                        <a:latin typeface="Cambria Math" panose="02040503050406030204" pitchFamily="18" charset="0"/>
                      </a:rPr>
                      <m:t>𝛼</m:t>
                    </m:r>
                    <m:r>
                      <a:rPr lang="en-US" i="1">
                        <a:latin typeface="Cambria Math" panose="02040503050406030204" pitchFamily="18" charset="0"/>
                      </a:rPr>
                      <m:t>−</m:t>
                    </m:r>
                    <m:r>
                      <a:rPr lang="en-US" i="1">
                        <a:latin typeface="Cambria Math" panose="02040503050406030204" pitchFamily="18" charset="0"/>
                      </a:rPr>
                      <m:t>𝛽</m:t>
                    </m:r>
                  </m:oMath>
                </a14:m>
                <a:r>
                  <a:rPr lang="en-US" dirty="0"/>
                  <a:t> Pruning</a:t>
                </a:r>
              </a:p>
            </p:txBody>
          </p:sp>
        </mc:Choice>
        <mc:Fallback xmlns="">
          <p:sp>
            <p:nvSpPr>
              <p:cNvPr id="2" name="Title 1"/>
              <p:cNvSpPr>
                <a:spLocks noGrp="1" noRot="1" noChangeAspect="1" noMove="1" noResize="1" noEditPoints="1" noAdjustHandles="1" noChangeArrowheads="1" noChangeShapeType="1" noTextEdit="1"/>
              </p:cNvSpPr>
              <p:nvPr>
                <p:ph type="title"/>
              </p:nvPr>
            </p:nvSpPr>
            <p:spPr>
              <a:blipFill rotWithShape="0">
                <a:blip r:embed="rId2"/>
                <a:stretch>
                  <a:fillRect b="-2222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Content Placeholder 2"/>
              <p:cNvSpPr>
                <a:spLocks noGrp="1"/>
              </p:cNvSpPr>
              <p:nvPr>
                <p:ph sz="quarter" idx="1"/>
              </p:nvPr>
            </p:nvSpPr>
            <p:spPr/>
            <p:txBody>
              <a:bodyPr/>
              <a:lstStyle/>
              <a:p>
                <a14:m>
                  <m:oMath xmlns:m="http://schemas.openxmlformats.org/officeDocument/2006/math">
                    <m:r>
                      <a:rPr lang="en-US" i="1" dirty="0">
                        <a:latin typeface="Cambria Math" panose="02040503050406030204" pitchFamily="18" charset="0"/>
                      </a:rPr>
                      <m:t>𝛼</m:t>
                    </m:r>
                  </m:oMath>
                </a14:m>
                <a:r>
                  <a:rPr lang="en-US" dirty="0"/>
                  <a:t> is essentially the value of best choice for </a:t>
                </a:r>
                <a14:m>
                  <m:oMath xmlns:m="http://schemas.openxmlformats.org/officeDocument/2006/math">
                    <m:r>
                      <m:rPr>
                        <m:sty m:val="p"/>
                      </m:rPr>
                      <a:rPr lang="en-US" dirty="0">
                        <a:latin typeface="Cambria Math" panose="02040503050406030204" pitchFamily="18" charset="0"/>
                      </a:rPr>
                      <m:t>MAX</m:t>
                    </m:r>
                  </m:oMath>
                </a14:m>
                <a:r>
                  <a:rPr lang="en-US" dirty="0"/>
                  <a:t> and </a:t>
                </a:r>
                <a14:m>
                  <m:oMath xmlns:m="http://schemas.openxmlformats.org/officeDocument/2006/math">
                    <m:r>
                      <a:rPr lang="en-US" i="1" dirty="0">
                        <a:latin typeface="Cambria Math" panose="02040503050406030204" pitchFamily="18" charset="0"/>
                      </a:rPr>
                      <m:t>𝛽</m:t>
                    </m:r>
                    <m:r>
                      <a:rPr lang="en-US" i="1" dirty="0">
                        <a:latin typeface="Cambria Math" panose="02040503050406030204" pitchFamily="18" charset="0"/>
                      </a:rPr>
                      <m:t> </m:t>
                    </m:r>
                  </m:oMath>
                </a14:m>
                <a:r>
                  <a:rPr lang="en-US" dirty="0"/>
                  <a:t>the value of best choice for </a:t>
                </a:r>
                <a14:m>
                  <m:oMath xmlns:m="http://schemas.openxmlformats.org/officeDocument/2006/math">
                    <m:r>
                      <m:rPr>
                        <m:sty m:val="p"/>
                      </m:rPr>
                      <a:rPr lang="en-US" dirty="0">
                        <a:latin typeface="Cambria Math" panose="02040503050406030204" pitchFamily="18" charset="0"/>
                      </a:rPr>
                      <m:t>MIN</m:t>
                    </m:r>
                  </m:oMath>
                </a14:m>
                <a:r>
                  <a:rPr lang="en-US" dirty="0"/>
                  <a:t> that have been found so </a:t>
                </a:r>
                <a:r>
                  <a:rPr lang="en-US" dirty="0" smtClean="0"/>
                  <a:t>far</a:t>
                </a:r>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sz="quarter" idx="1"/>
              </p:nvPr>
            </p:nvSpPr>
            <p:spPr>
              <a:blipFill rotWithShape="0">
                <a:blip r:embed="rId3"/>
                <a:stretch>
                  <a:fillRect t="-1235"/>
                </a:stretch>
              </a:blipFill>
            </p:spPr>
            <p:txBody>
              <a:bodyPr/>
              <a:lstStyle/>
              <a:p>
                <a:r>
                  <a:rPr lang="en-US">
                    <a:noFill/>
                  </a:rPr>
                  <a:t> </a:t>
                </a:r>
              </a:p>
            </p:txBody>
          </p:sp>
        </mc:Fallback>
      </mc:AlternateContent>
      <p:sp>
        <p:nvSpPr>
          <p:cNvPr id="4" name="Date Placeholder 3"/>
          <p:cNvSpPr>
            <a:spLocks noGrp="1"/>
          </p:cNvSpPr>
          <p:nvPr>
            <p:ph type="dt" sz="half" idx="10"/>
          </p:nvPr>
        </p:nvSpPr>
        <p:spPr/>
        <p:txBody>
          <a:bodyPr/>
          <a:lstStyle/>
          <a:p>
            <a:fld id="{25DF680D-2C67-4C95-A53E-F5B5FCCE787F}" type="datetime1">
              <a:rPr lang="en-US" smtClean="0"/>
              <a:t>11/20/2018</a:t>
            </a:fld>
            <a:endParaRPr lang="en-US" dirty="0"/>
          </a:p>
        </p:txBody>
      </p:sp>
      <p:sp>
        <p:nvSpPr>
          <p:cNvPr id="5" name="Footer Placeholder 4"/>
          <p:cNvSpPr>
            <a:spLocks noGrp="1"/>
          </p:cNvSpPr>
          <p:nvPr>
            <p:ph type="ftr" sz="quarter" idx="11"/>
          </p:nvPr>
        </p:nvSpPr>
        <p:spPr/>
        <p:txBody>
          <a:bodyPr/>
          <a:lstStyle/>
          <a:p>
            <a:r>
              <a:rPr lang="en-US" smtClean="0"/>
              <a:t>Fei Fang</a:t>
            </a:r>
            <a:endParaRPr lang="en-US" dirty="0"/>
          </a:p>
        </p:txBody>
      </p:sp>
      <p:sp>
        <p:nvSpPr>
          <p:cNvPr id="6" name="Slide Number Placeholder 5"/>
          <p:cNvSpPr>
            <a:spLocks noGrp="1"/>
          </p:cNvSpPr>
          <p:nvPr>
            <p:ph type="sldNum" sz="quarter" idx="12"/>
          </p:nvPr>
        </p:nvSpPr>
        <p:spPr/>
        <p:txBody>
          <a:bodyPr/>
          <a:lstStyle/>
          <a:p>
            <a:fld id="{A3B20E47-2A4C-4221-B6B9-A2AC2F1C1077}" type="slidenum">
              <a:rPr lang="en-US" smtClean="0"/>
              <a:pPr/>
              <a:t>37</a:t>
            </a:fld>
            <a:endParaRPr lang="en-US" dirty="0"/>
          </a:p>
        </p:txBody>
      </p:sp>
    </p:spTree>
    <p:extLst>
      <p:ext uri="{BB962C8B-B14F-4D97-AF65-F5344CB8AC3E}">
        <p14:creationId xmlns:p14="http://schemas.microsoft.com/office/powerpoint/2010/main" val="11441315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p:cNvSpPr>
                <a:spLocks noGrp="1"/>
              </p:cNvSpPr>
              <p:nvPr>
                <p:ph type="title"/>
              </p:nvPr>
            </p:nvSpPr>
            <p:spPr/>
            <p:txBody>
              <a:bodyPr/>
              <a:lstStyle/>
              <a:p>
                <a14:m>
                  <m:oMath xmlns:m="http://schemas.openxmlformats.org/officeDocument/2006/math">
                    <m:r>
                      <a:rPr lang="en-US" i="1">
                        <a:latin typeface="Cambria Math" panose="02040503050406030204" pitchFamily="18" charset="0"/>
                      </a:rPr>
                      <m:t>𝛼</m:t>
                    </m:r>
                    <m:r>
                      <a:rPr lang="en-US" i="1">
                        <a:latin typeface="Cambria Math" panose="02040503050406030204" pitchFamily="18" charset="0"/>
                      </a:rPr>
                      <m:t>−</m:t>
                    </m:r>
                    <m:r>
                      <a:rPr lang="en-US" i="1">
                        <a:latin typeface="Cambria Math" panose="02040503050406030204" pitchFamily="18" charset="0"/>
                      </a:rPr>
                      <m:t>𝛽</m:t>
                    </m:r>
                  </m:oMath>
                </a14:m>
                <a:r>
                  <a:rPr lang="en-US" dirty="0"/>
                  <a:t> Pruning</a:t>
                </a:r>
              </a:p>
            </p:txBody>
          </p:sp>
        </mc:Choice>
        <mc:Fallback xmlns="">
          <p:sp>
            <p:nvSpPr>
              <p:cNvPr id="2" name="Title 1"/>
              <p:cNvSpPr>
                <a:spLocks noGrp="1" noRot="1" noChangeAspect="1" noMove="1" noResize="1" noEditPoints="1" noAdjustHandles="1" noChangeArrowheads="1" noChangeShapeType="1" noTextEdit="1"/>
              </p:cNvSpPr>
              <p:nvPr>
                <p:ph type="title"/>
              </p:nvPr>
            </p:nvSpPr>
            <p:spPr>
              <a:blipFill rotWithShape="0">
                <a:blip r:embed="rId2"/>
                <a:stretch>
                  <a:fillRect b="-22222"/>
                </a:stretch>
              </a:blipFill>
            </p:spPr>
            <p:txBody>
              <a:bodyPr/>
              <a:lstStyle/>
              <a:p>
                <a:r>
                  <a:rPr lang="en-US">
                    <a:noFill/>
                  </a:rPr>
                  <a:t> </a:t>
                </a:r>
              </a:p>
            </p:txBody>
          </p:sp>
        </mc:Fallback>
      </mc:AlternateContent>
      <p:sp>
        <p:nvSpPr>
          <p:cNvPr id="4" name="Date Placeholder 3"/>
          <p:cNvSpPr>
            <a:spLocks noGrp="1"/>
          </p:cNvSpPr>
          <p:nvPr>
            <p:ph type="dt" sz="half" idx="10"/>
          </p:nvPr>
        </p:nvSpPr>
        <p:spPr/>
        <p:txBody>
          <a:bodyPr/>
          <a:lstStyle/>
          <a:p>
            <a:fld id="{25DF680D-2C67-4C95-A53E-F5B5FCCE787F}" type="datetime1">
              <a:rPr lang="en-US" smtClean="0"/>
              <a:t>11/20/2018</a:t>
            </a:fld>
            <a:endParaRPr lang="en-US" dirty="0"/>
          </a:p>
        </p:txBody>
      </p:sp>
      <p:sp>
        <p:nvSpPr>
          <p:cNvPr id="5" name="Footer Placeholder 4"/>
          <p:cNvSpPr>
            <a:spLocks noGrp="1"/>
          </p:cNvSpPr>
          <p:nvPr>
            <p:ph type="ftr" sz="quarter" idx="11"/>
          </p:nvPr>
        </p:nvSpPr>
        <p:spPr/>
        <p:txBody>
          <a:bodyPr/>
          <a:lstStyle/>
          <a:p>
            <a:r>
              <a:rPr lang="en-US" smtClean="0"/>
              <a:t>Fei Fang</a:t>
            </a:r>
            <a:endParaRPr lang="en-US" dirty="0"/>
          </a:p>
        </p:txBody>
      </p:sp>
      <p:sp>
        <p:nvSpPr>
          <p:cNvPr id="6" name="Slide Number Placeholder 5"/>
          <p:cNvSpPr>
            <a:spLocks noGrp="1"/>
          </p:cNvSpPr>
          <p:nvPr>
            <p:ph type="sldNum" sz="quarter" idx="12"/>
          </p:nvPr>
        </p:nvSpPr>
        <p:spPr/>
        <p:txBody>
          <a:bodyPr/>
          <a:lstStyle/>
          <a:p>
            <a:fld id="{A3B20E47-2A4C-4221-B6B9-A2AC2F1C1077}" type="slidenum">
              <a:rPr lang="en-US" smtClean="0"/>
              <a:pPr/>
              <a:t>38</a:t>
            </a:fld>
            <a:endParaRPr lang="en-US" dirty="0"/>
          </a:p>
        </p:txBody>
      </p:sp>
      <p:pic>
        <p:nvPicPr>
          <p:cNvPr id="7" name="Picture 6"/>
          <p:cNvPicPr>
            <a:picLocks noChangeAspect="1"/>
          </p:cNvPicPr>
          <p:nvPr/>
        </p:nvPicPr>
        <p:blipFill>
          <a:blip r:embed="rId3"/>
          <a:stretch>
            <a:fillRect/>
          </a:stretch>
        </p:blipFill>
        <p:spPr>
          <a:xfrm>
            <a:off x="364602" y="1626988"/>
            <a:ext cx="8168882" cy="3581619"/>
          </a:xfrm>
          <a:prstGeom prst="rect">
            <a:avLst/>
          </a:prstGeom>
        </p:spPr>
      </p:pic>
      <mc:AlternateContent xmlns:mc="http://schemas.openxmlformats.org/markup-compatibility/2006">
        <mc:Choice xmlns:a14="http://schemas.microsoft.com/office/drawing/2010/main" Requires="a14">
          <p:sp>
            <p:nvSpPr>
              <p:cNvPr id="9" name="Rectangle 8"/>
              <p:cNvSpPr/>
              <p:nvPr/>
            </p:nvSpPr>
            <p:spPr>
              <a:xfrm>
                <a:off x="3520633" y="152400"/>
                <a:ext cx="4572000" cy="646331"/>
              </a:xfrm>
              <a:prstGeom prst="rect">
                <a:avLst/>
              </a:prstGeom>
            </p:spPr>
            <p:txBody>
              <a:bodyPr>
                <a:spAutoFit/>
              </a:bodyPr>
              <a:lstStyle/>
              <a:p>
                <a:pPr lvl="2"/>
                <a14:m>
                  <m:oMath xmlns:m="http://schemas.openxmlformats.org/officeDocument/2006/math">
                    <m:r>
                      <a:rPr lang="en-US" i="1" dirty="0" smtClean="0">
                        <a:solidFill>
                          <a:srgbClr val="FF0000"/>
                        </a:solidFill>
                        <a:latin typeface="Cambria Math" panose="02040503050406030204" pitchFamily="18" charset="0"/>
                      </a:rPr>
                      <m:t>𝛼</m:t>
                    </m:r>
                  </m:oMath>
                </a14:m>
                <a:r>
                  <a:rPr lang="en-US" dirty="0" smtClean="0">
                    <a:solidFill>
                      <a:srgbClr val="FF0000"/>
                    </a:solidFill>
                  </a:rPr>
                  <a:t>:</a:t>
                </a:r>
                <a:r>
                  <a:rPr lang="en-US" dirty="0">
                    <a:solidFill>
                      <a:srgbClr val="FF0000"/>
                    </a:solidFill>
                  </a:rPr>
                  <a:t> </a:t>
                </a:r>
                <a:r>
                  <a:rPr lang="en-US" dirty="0" smtClean="0">
                    <a:solidFill>
                      <a:srgbClr val="FF0000"/>
                    </a:solidFill>
                  </a:rPr>
                  <a:t>lower-bound of </a:t>
                </a:r>
                <a:r>
                  <a:rPr lang="en-US" dirty="0" smtClean="0">
                    <a:solidFill>
                      <a:srgbClr val="FF0000"/>
                    </a:solidFill>
                  </a:rPr>
                  <a:t>minimax value</a:t>
                </a:r>
                <a:endParaRPr lang="en-US" dirty="0" smtClean="0">
                  <a:solidFill>
                    <a:srgbClr val="FF0000"/>
                  </a:solidFill>
                </a:endParaRPr>
              </a:p>
              <a:p>
                <a:pPr lvl="2"/>
                <a14:m>
                  <m:oMath xmlns:m="http://schemas.openxmlformats.org/officeDocument/2006/math">
                    <m:r>
                      <a:rPr lang="en-US" b="0" i="1" dirty="0" smtClean="0">
                        <a:solidFill>
                          <a:srgbClr val="FF0000"/>
                        </a:solidFill>
                        <a:latin typeface="Cambria Math" panose="02040503050406030204" pitchFamily="18" charset="0"/>
                      </a:rPr>
                      <m:t>𝛽</m:t>
                    </m:r>
                  </m:oMath>
                </a14:m>
                <a:r>
                  <a:rPr lang="en-US" dirty="0">
                    <a:solidFill>
                      <a:srgbClr val="FF0000"/>
                    </a:solidFill>
                  </a:rPr>
                  <a:t>: </a:t>
                </a:r>
                <a:r>
                  <a:rPr lang="en-US" dirty="0" smtClean="0">
                    <a:solidFill>
                      <a:srgbClr val="FF0000"/>
                    </a:solidFill>
                  </a:rPr>
                  <a:t>upper-bound </a:t>
                </a:r>
                <a:r>
                  <a:rPr lang="en-US" dirty="0">
                    <a:solidFill>
                      <a:srgbClr val="FF0000"/>
                    </a:solidFill>
                  </a:rPr>
                  <a:t>of </a:t>
                </a:r>
                <a:r>
                  <a:rPr lang="en-US" dirty="0" smtClean="0">
                    <a:solidFill>
                      <a:srgbClr val="FF0000"/>
                    </a:solidFill>
                  </a:rPr>
                  <a:t>minimax </a:t>
                </a:r>
                <a:r>
                  <a:rPr lang="en-US" dirty="0" smtClean="0">
                    <a:solidFill>
                      <a:srgbClr val="FF0000"/>
                    </a:solidFill>
                  </a:rPr>
                  <a:t>value</a:t>
                </a:r>
                <a:endParaRPr lang="en-US" dirty="0">
                  <a:solidFill>
                    <a:srgbClr val="FF0000"/>
                  </a:solidFill>
                </a:endParaRPr>
              </a:p>
            </p:txBody>
          </p:sp>
        </mc:Choice>
        <mc:Fallback>
          <p:sp>
            <p:nvSpPr>
              <p:cNvPr id="9" name="Rectangle 8"/>
              <p:cNvSpPr>
                <a:spLocks noRot="1" noChangeAspect="1" noMove="1" noResize="1" noEditPoints="1" noAdjustHandles="1" noChangeArrowheads="1" noChangeShapeType="1" noTextEdit="1"/>
              </p:cNvSpPr>
              <p:nvPr/>
            </p:nvSpPr>
            <p:spPr>
              <a:xfrm>
                <a:off x="3520633" y="152400"/>
                <a:ext cx="4572000" cy="646331"/>
              </a:xfrm>
              <a:prstGeom prst="rect">
                <a:avLst/>
              </a:prstGeom>
              <a:blipFill rotWithShape="0">
                <a:blip r:embed="rId4"/>
                <a:stretch>
                  <a:fillRect t="-4717" b="-14151"/>
                </a:stretch>
              </a:blipFill>
            </p:spPr>
            <p:txBody>
              <a:bodyPr/>
              <a:lstStyle/>
              <a:p>
                <a:r>
                  <a:rPr lang="en-US">
                    <a:noFill/>
                  </a:rPr>
                  <a:t> </a:t>
                </a:r>
              </a:p>
            </p:txBody>
          </p:sp>
        </mc:Fallback>
      </mc:AlternateContent>
    </p:spTree>
    <p:extLst>
      <p:ext uri="{BB962C8B-B14F-4D97-AF65-F5344CB8AC3E}">
        <p14:creationId xmlns:p14="http://schemas.microsoft.com/office/powerpoint/2010/main" val="115117582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p:cNvSpPr>
                <a:spLocks noGrp="1"/>
              </p:cNvSpPr>
              <p:nvPr>
                <p:ph type="title"/>
              </p:nvPr>
            </p:nvSpPr>
            <p:spPr/>
            <p:txBody>
              <a:bodyPr/>
              <a:lstStyle/>
              <a:p>
                <a14:m>
                  <m:oMath xmlns:m="http://schemas.openxmlformats.org/officeDocument/2006/math">
                    <m:r>
                      <a:rPr lang="en-US" i="1">
                        <a:latin typeface="Cambria Math" panose="02040503050406030204" pitchFamily="18" charset="0"/>
                      </a:rPr>
                      <m:t>𝛼</m:t>
                    </m:r>
                    <m:r>
                      <a:rPr lang="en-US" i="1">
                        <a:latin typeface="Cambria Math" panose="02040503050406030204" pitchFamily="18" charset="0"/>
                      </a:rPr>
                      <m:t>−</m:t>
                    </m:r>
                    <m:r>
                      <a:rPr lang="en-US" i="1">
                        <a:latin typeface="Cambria Math" panose="02040503050406030204" pitchFamily="18" charset="0"/>
                      </a:rPr>
                      <m:t>𝛽</m:t>
                    </m:r>
                  </m:oMath>
                </a14:m>
                <a:r>
                  <a:rPr lang="en-US" dirty="0"/>
                  <a:t> Pruning</a:t>
                </a:r>
              </a:p>
            </p:txBody>
          </p:sp>
        </mc:Choice>
        <mc:Fallback xmlns="">
          <p:sp>
            <p:nvSpPr>
              <p:cNvPr id="2" name="Title 1"/>
              <p:cNvSpPr>
                <a:spLocks noGrp="1" noRot="1" noChangeAspect="1" noMove="1" noResize="1" noEditPoints="1" noAdjustHandles="1" noChangeArrowheads="1" noChangeShapeType="1" noTextEdit="1"/>
              </p:cNvSpPr>
              <p:nvPr>
                <p:ph type="title"/>
              </p:nvPr>
            </p:nvSpPr>
            <p:spPr>
              <a:blipFill rotWithShape="0">
                <a:blip r:embed="rId2"/>
                <a:stretch>
                  <a:fillRect b="-22222"/>
                </a:stretch>
              </a:blipFill>
            </p:spPr>
            <p:txBody>
              <a:bodyPr/>
              <a:lstStyle/>
              <a:p>
                <a:r>
                  <a:rPr lang="en-US">
                    <a:noFill/>
                  </a:rPr>
                  <a:t> </a:t>
                </a:r>
              </a:p>
            </p:txBody>
          </p:sp>
        </mc:Fallback>
      </mc:AlternateContent>
      <p:sp>
        <p:nvSpPr>
          <p:cNvPr id="4" name="Date Placeholder 3"/>
          <p:cNvSpPr>
            <a:spLocks noGrp="1"/>
          </p:cNvSpPr>
          <p:nvPr>
            <p:ph type="dt" sz="half" idx="10"/>
          </p:nvPr>
        </p:nvSpPr>
        <p:spPr/>
        <p:txBody>
          <a:bodyPr/>
          <a:lstStyle/>
          <a:p>
            <a:fld id="{25DF680D-2C67-4C95-A53E-F5B5FCCE787F}" type="datetime1">
              <a:rPr lang="en-US" smtClean="0"/>
              <a:t>11/20/2018</a:t>
            </a:fld>
            <a:endParaRPr lang="en-US" dirty="0"/>
          </a:p>
        </p:txBody>
      </p:sp>
      <p:sp>
        <p:nvSpPr>
          <p:cNvPr id="5" name="Footer Placeholder 4"/>
          <p:cNvSpPr>
            <a:spLocks noGrp="1"/>
          </p:cNvSpPr>
          <p:nvPr>
            <p:ph type="ftr" sz="quarter" idx="11"/>
          </p:nvPr>
        </p:nvSpPr>
        <p:spPr/>
        <p:txBody>
          <a:bodyPr/>
          <a:lstStyle/>
          <a:p>
            <a:r>
              <a:rPr lang="en-US" smtClean="0"/>
              <a:t>Fei Fang</a:t>
            </a:r>
            <a:endParaRPr lang="en-US" dirty="0"/>
          </a:p>
        </p:txBody>
      </p:sp>
      <p:sp>
        <p:nvSpPr>
          <p:cNvPr id="6" name="Slide Number Placeholder 5"/>
          <p:cNvSpPr>
            <a:spLocks noGrp="1"/>
          </p:cNvSpPr>
          <p:nvPr>
            <p:ph type="sldNum" sz="quarter" idx="12"/>
          </p:nvPr>
        </p:nvSpPr>
        <p:spPr/>
        <p:txBody>
          <a:bodyPr/>
          <a:lstStyle/>
          <a:p>
            <a:fld id="{A3B20E47-2A4C-4221-B6B9-A2AC2F1C1077}" type="slidenum">
              <a:rPr lang="en-US" smtClean="0"/>
              <a:pPr/>
              <a:t>39</a:t>
            </a:fld>
            <a:endParaRPr lang="en-US" dirty="0"/>
          </a:p>
        </p:txBody>
      </p:sp>
      <p:pic>
        <p:nvPicPr>
          <p:cNvPr id="7" name="Picture 6"/>
          <p:cNvPicPr>
            <a:picLocks noChangeAspect="1"/>
          </p:cNvPicPr>
          <p:nvPr/>
        </p:nvPicPr>
        <p:blipFill>
          <a:blip r:embed="rId3"/>
          <a:stretch>
            <a:fillRect/>
          </a:stretch>
        </p:blipFill>
        <p:spPr>
          <a:xfrm>
            <a:off x="364602" y="1626988"/>
            <a:ext cx="8168882" cy="3581619"/>
          </a:xfrm>
          <a:prstGeom prst="rect">
            <a:avLst/>
          </a:prstGeom>
        </p:spPr>
      </p:pic>
      <mc:AlternateContent xmlns:mc="http://schemas.openxmlformats.org/markup-compatibility/2006">
        <mc:Choice xmlns:a14="http://schemas.microsoft.com/office/drawing/2010/main" Requires="a14">
          <p:sp>
            <p:nvSpPr>
              <p:cNvPr id="3" name="TextBox 2"/>
              <p:cNvSpPr txBox="1"/>
              <p:nvPr/>
            </p:nvSpPr>
            <p:spPr>
              <a:xfrm>
                <a:off x="2734012" y="1373567"/>
                <a:ext cx="2575770"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FF0000"/>
                          </a:solidFill>
                          <a:latin typeface="Cambria Math" panose="02040503050406030204" pitchFamily="18" charset="0"/>
                        </a:rPr>
                        <m:t>𝛼</m:t>
                      </m:r>
                      <m:r>
                        <a:rPr lang="en-US" b="0" i="1" smtClean="0">
                          <a:solidFill>
                            <a:srgbClr val="FF0000"/>
                          </a:solidFill>
                          <a:latin typeface="Cambria Math" panose="02040503050406030204" pitchFamily="18" charset="0"/>
                        </a:rPr>
                        <m:t>(</m:t>
                      </m:r>
                      <m:r>
                        <a:rPr lang="en-US" b="0" i="1" smtClean="0">
                          <a:solidFill>
                            <a:srgbClr val="FF0000"/>
                          </a:solidFill>
                          <a:latin typeface="Cambria Math" panose="02040503050406030204" pitchFamily="18" charset="0"/>
                        </a:rPr>
                        <m:t>𝑠</m:t>
                      </m:r>
                      <m:r>
                        <a:rPr lang="en-US" b="0" i="1" smtClean="0">
                          <a:solidFill>
                            <a:srgbClr val="FF0000"/>
                          </a:solidFill>
                          <a:latin typeface="Cambria Math" panose="02040503050406030204" pitchFamily="18" charset="0"/>
                        </a:rPr>
                        <m:t>)=</m:t>
                      </m:r>
                      <m:r>
                        <m:rPr>
                          <m:lit/>
                        </m:rPr>
                        <a:rPr lang="en-US" b="0" i="1" smtClean="0">
                          <a:solidFill>
                            <a:srgbClr val="FF0000"/>
                          </a:solidFill>
                          <a:latin typeface="Cambria Math" panose="02040503050406030204" pitchFamily="18" charset="0"/>
                        </a:rPr>
                        <m:t>−</m:t>
                      </m:r>
                      <m:r>
                        <a:rPr lang="en-US" b="0" i="1" smtClean="0">
                          <a:solidFill>
                            <a:srgbClr val="FF0000"/>
                          </a:solidFill>
                          <a:latin typeface="Cambria Math" panose="02040503050406030204" pitchFamily="18" charset="0"/>
                        </a:rPr>
                        <m:t>∞,</m:t>
                      </m:r>
                      <m:r>
                        <a:rPr lang="en-US" b="0" i="1" smtClean="0">
                          <a:solidFill>
                            <a:srgbClr val="FF0000"/>
                          </a:solidFill>
                          <a:latin typeface="Cambria Math" panose="02040503050406030204" pitchFamily="18" charset="0"/>
                        </a:rPr>
                        <m:t>𝛽</m:t>
                      </m:r>
                      <m:r>
                        <a:rPr lang="en-US" b="0" i="1" smtClean="0">
                          <a:solidFill>
                            <a:srgbClr val="FF0000"/>
                          </a:solidFill>
                          <a:latin typeface="Cambria Math" panose="02040503050406030204" pitchFamily="18" charset="0"/>
                        </a:rPr>
                        <m:t>(</m:t>
                      </m:r>
                      <m:r>
                        <a:rPr lang="en-US" b="0" i="1" smtClean="0">
                          <a:solidFill>
                            <a:srgbClr val="FF0000"/>
                          </a:solidFill>
                          <a:latin typeface="Cambria Math" panose="02040503050406030204" pitchFamily="18" charset="0"/>
                        </a:rPr>
                        <m:t>𝑠</m:t>
                      </m:r>
                      <m:r>
                        <a:rPr lang="en-US" b="0" i="1" smtClean="0">
                          <a:solidFill>
                            <a:srgbClr val="FF0000"/>
                          </a:solidFill>
                          <a:latin typeface="Cambria Math" panose="02040503050406030204" pitchFamily="18" charset="0"/>
                        </a:rPr>
                        <m:t>)=+∞</m:t>
                      </m:r>
                    </m:oMath>
                  </m:oMathPara>
                </a14:m>
                <a:endParaRPr lang="en-US" dirty="0">
                  <a:solidFill>
                    <a:srgbClr val="FF0000"/>
                  </a:solidFill>
                </a:endParaRPr>
              </a:p>
            </p:txBody>
          </p:sp>
        </mc:Choice>
        <mc:Fallback>
          <p:sp>
            <p:nvSpPr>
              <p:cNvPr id="3" name="TextBox 2"/>
              <p:cNvSpPr txBox="1">
                <a:spLocks noRot="1" noChangeAspect="1" noMove="1" noResize="1" noEditPoints="1" noAdjustHandles="1" noChangeArrowheads="1" noChangeShapeType="1" noTextEdit="1"/>
              </p:cNvSpPr>
              <p:nvPr/>
            </p:nvSpPr>
            <p:spPr>
              <a:xfrm>
                <a:off x="2734012" y="1373567"/>
                <a:ext cx="2575770" cy="369332"/>
              </a:xfrm>
              <a:prstGeom prst="rect">
                <a:avLst/>
              </a:prstGeom>
              <a:blipFill rotWithShape="0">
                <a:blip r:embed="rId4"/>
                <a:stretch>
                  <a:fillRect b="-14754"/>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0" name="TextBox 9"/>
              <p:cNvSpPr txBox="1"/>
              <p:nvPr/>
            </p:nvSpPr>
            <p:spPr>
              <a:xfrm>
                <a:off x="736998" y="2404009"/>
                <a:ext cx="2575770"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FF0000"/>
                          </a:solidFill>
                          <a:latin typeface="Cambria Math" panose="02040503050406030204" pitchFamily="18" charset="0"/>
                        </a:rPr>
                        <m:t>𝛼</m:t>
                      </m:r>
                      <m:r>
                        <a:rPr lang="en-US" b="0" i="1" smtClean="0">
                          <a:solidFill>
                            <a:srgbClr val="FF0000"/>
                          </a:solidFill>
                          <a:latin typeface="Cambria Math" panose="02040503050406030204" pitchFamily="18" charset="0"/>
                        </a:rPr>
                        <m:t>(</m:t>
                      </m:r>
                      <m:r>
                        <a:rPr lang="en-US" b="0" i="1" smtClean="0">
                          <a:solidFill>
                            <a:srgbClr val="FF0000"/>
                          </a:solidFill>
                          <a:latin typeface="Cambria Math" panose="02040503050406030204" pitchFamily="18" charset="0"/>
                        </a:rPr>
                        <m:t>𝑠</m:t>
                      </m:r>
                      <m:r>
                        <a:rPr lang="en-US" b="0" i="1" smtClean="0">
                          <a:solidFill>
                            <a:srgbClr val="FF0000"/>
                          </a:solidFill>
                          <a:latin typeface="Cambria Math" panose="02040503050406030204" pitchFamily="18" charset="0"/>
                        </a:rPr>
                        <m:t>)=</m:t>
                      </m:r>
                      <m:r>
                        <m:rPr>
                          <m:lit/>
                        </m:rPr>
                        <a:rPr lang="en-US" b="0" i="1" smtClean="0">
                          <a:solidFill>
                            <a:srgbClr val="FF0000"/>
                          </a:solidFill>
                          <a:latin typeface="Cambria Math" panose="02040503050406030204" pitchFamily="18" charset="0"/>
                        </a:rPr>
                        <m:t>−</m:t>
                      </m:r>
                      <m:r>
                        <a:rPr lang="en-US" b="0" i="1" smtClean="0">
                          <a:solidFill>
                            <a:srgbClr val="FF0000"/>
                          </a:solidFill>
                          <a:latin typeface="Cambria Math" panose="02040503050406030204" pitchFamily="18" charset="0"/>
                        </a:rPr>
                        <m:t>∞,</m:t>
                      </m:r>
                      <m:r>
                        <a:rPr lang="en-US" b="0" i="1" smtClean="0">
                          <a:solidFill>
                            <a:srgbClr val="FF0000"/>
                          </a:solidFill>
                          <a:latin typeface="Cambria Math" panose="02040503050406030204" pitchFamily="18" charset="0"/>
                        </a:rPr>
                        <m:t>𝛽</m:t>
                      </m:r>
                      <m:r>
                        <a:rPr lang="en-US" b="0" i="1" smtClean="0">
                          <a:solidFill>
                            <a:srgbClr val="FF0000"/>
                          </a:solidFill>
                          <a:latin typeface="Cambria Math" panose="02040503050406030204" pitchFamily="18" charset="0"/>
                        </a:rPr>
                        <m:t>(</m:t>
                      </m:r>
                      <m:r>
                        <a:rPr lang="en-US" b="0" i="1" smtClean="0">
                          <a:solidFill>
                            <a:srgbClr val="FF0000"/>
                          </a:solidFill>
                          <a:latin typeface="Cambria Math" panose="02040503050406030204" pitchFamily="18" charset="0"/>
                        </a:rPr>
                        <m:t>𝑠</m:t>
                      </m:r>
                      <m:r>
                        <a:rPr lang="en-US" b="0" i="1" smtClean="0">
                          <a:solidFill>
                            <a:srgbClr val="FF0000"/>
                          </a:solidFill>
                          <a:latin typeface="Cambria Math" panose="02040503050406030204" pitchFamily="18" charset="0"/>
                        </a:rPr>
                        <m:t>)=+∞</m:t>
                      </m:r>
                    </m:oMath>
                  </m:oMathPara>
                </a14:m>
                <a:endParaRPr lang="en-US" dirty="0">
                  <a:solidFill>
                    <a:srgbClr val="FF0000"/>
                  </a:solidFill>
                </a:endParaRPr>
              </a:p>
            </p:txBody>
          </p:sp>
        </mc:Choice>
        <mc:Fallback>
          <p:sp>
            <p:nvSpPr>
              <p:cNvPr id="10" name="TextBox 9"/>
              <p:cNvSpPr txBox="1">
                <a:spLocks noRot="1" noChangeAspect="1" noMove="1" noResize="1" noEditPoints="1" noAdjustHandles="1" noChangeArrowheads="1" noChangeShapeType="1" noTextEdit="1"/>
              </p:cNvSpPr>
              <p:nvPr/>
            </p:nvSpPr>
            <p:spPr>
              <a:xfrm>
                <a:off x="736998" y="2404009"/>
                <a:ext cx="2575770" cy="369332"/>
              </a:xfrm>
              <a:prstGeom prst="rect">
                <a:avLst/>
              </a:prstGeom>
              <a:blipFill rotWithShape="0">
                <a:blip r:embed="rId5"/>
                <a:stretch>
                  <a:fillRect b="-14754"/>
                </a:stretch>
              </a:blipFill>
            </p:spPr>
            <p:txBody>
              <a:bodyPr/>
              <a:lstStyle/>
              <a:p>
                <a:r>
                  <a:rPr lang="en-US">
                    <a:noFill/>
                  </a:rPr>
                  <a:t> </a:t>
                </a:r>
              </a:p>
            </p:txBody>
          </p:sp>
        </mc:Fallback>
      </mc:AlternateContent>
      <p:sp>
        <p:nvSpPr>
          <p:cNvPr id="11" name="Oval 10"/>
          <p:cNvSpPr/>
          <p:nvPr/>
        </p:nvSpPr>
        <p:spPr>
          <a:xfrm>
            <a:off x="1427584" y="4147595"/>
            <a:ext cx="814046" cy="99928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2" name="TextBox 11"/>
              <p:cNvSpPr txBox="1"/>
              <p:nvPr/>
            </p:nvSpPr>
            <p:spPr>
              <a:xfrm>
                <a:off x="3302643" y="1697764"/>
                <a:ext cx="1355115"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FF0000"/>
                          </a:solidFill>
                          <a:latin typeface="Cambria Math" panose="02040503050406030204" pitchFamily="18" charset="0"/>
                        </a:rPr>
                        <m:t>𝑣</m:t>
                      </m:r>
                      <m:r>
                        <a:rPr lang="en-US" b="0" i="1" smtClean="0">
                          <a:solidFill>
                            <a:srgbClr val="FF0000"/>
                          </a:solidFill>
                          <a:latin typeface="Cambria Math" panose="02040503050406030204" pitchFamily="18" charset="0"/>
                        </a:rPr>
                        <m:t>(</m:t>
                      </m:r>
                      <m:r>
                        <a:rPr lang="en-US" b="0" i="1" smtClean="0">
                          <a:solidFill>
                            <a:srgbClr val="FF0000"/>
                          </a:solidFill>
                          <a:latin typeface="Cambria Math" panose="02040503050406030204" pitchFamily="18" charset="0"/>
                        </a:rPr>
                        <m:t>𝑠</m:t>
                      </m:r>
                      <m:r>
                        <a:rPr lang="en-US" b="0" i="1" smtClean="0">
                          <a:solidFill>
                            <a:srgbClr val="FF0000"/>
                          </a:solidFill>
                          <a:latin typeface="Cambria Math" panose="02040503050406030204" pitchFamily="18" charset="0"/>
                        </a:rPr>
                        <m:t>)=−∞</m:t>
                      </m:r>
                    </m:oMath>
                  </m:oMathPara>
                </a14:m>
                <a:endParaRPr lang="en-US" dirty="0">
                  <a:solidFill>
                    <a:srgbClr val="FF0000"/>
                  </a:solidFill>
                </a:endParaRPr>
              </a:p>
            </p:txBody>
          </p:sp>
        </mc:Choice>
        <mc:Fallback xmlns="">
          <p:sp>
            <p:nvSpPr>
              <p:cNvPr id="12" name="TextBox 11"/>
              <p:cNvSpPr txBox="1">
                <a:spLocks noRot="1" noChangeAspect="1" noMove="1" noResize="1" noEditPoints="1" noAdjustHandles="1" noChangeArrowheads="1" noChangeShapeType="1" noTextEdit="1"/>
              </p:cNvSpPr>
              <p:nvPr/>
            </p:nvSpPr>
            <p:spPr>
              <a:xfrm>
                <a:off x="3302643" y="1697764"/>
                <a:ext cx="1355115" cy="369332"/>
              </a:xfrm>
              <a:prstGeom prst="rect">
                <a:avLst/>
              </a:prstGeom>
              <a:blipFill rotWithShape="0">
                <a:blip r:embed="rId6"/>
                <a:stretch>
                  <a:fillRect b="-15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p:cNvSpPr txBox="1"/>
              <p:nvPr/>
            </p:nvSpPr>
            <p:spPr>
              <a:xfrm>
                <a:off x="1074164" y="2692444"/>
                <a:ext cx="1355115"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FF0000"/>
                          </a:solidFill>
                          <a:latin typeface="Cambria Math" panose="02040503050406030204" pitchFamily="18" charset="0"/>
                        </a:rPr>
                        <m:t>𝑣</m:t>
                      </m:r>
                      <m:d>
                        <m:dPr>
                          <m:ctrlPr>
                            <a:rPr lang="en-US" b="0" i="1" smtClean="0">
                              <a:solidFill>
                                <a:srgbClr val="FF0000"/>
                              </a:solidFill>
                              <a:latin typeface="Cambria Math" panose="02040503050406030204" pitchFamily="18" charset="0"/>
                            </a:rPr>
                          </m:ctrlPr>
                        </m:dPr>
                        <m:e>
                          <m:r>
                            <a:rPr lang="en-US" b="0" i="1" smtClean="0">
                              <a:solidFill>
                                <a:srgbClr val="FF0000"/>
                              </a:solidFill>
                              <a:latin typeface="Cambria Math" panose="02040503050406030204" pitchFamily="18" charset="0"/>
                            </a:rPr>
                            <m:t>𝑠</m:t>
                          </m:r>
                        </m:e>
                      </m:d>
                      <m:r>
                        <a:rPr lang="en-US" b="0" i="1" smtClean="0">
                          <a:solidFill>
                            <a:srgbClr val="FF0000"/>
                          </a:solidFill>
                          <a:latin typeface="Cambria Math" panose="02040503050406030204" pitchFamily="18" charset="0"/>
                        </a:rPr>
                        <m:t>=+∞</m:t>
                      </m:r>
                    </m:oMath>
                  </m:oMathPara>
                </a14:m>
                <a:endParaRPr lang="en-US" dirty="0">
                  <a:solidFill>
                    <a:srgbClr val="FF0000"/>
                  </a:solidFill>
                </a:endParaRPr>
              </a:p>
            </p:txBody>
          </p:sp>
        </mc:Choice>
        <mc:Fallback xmlns="">
          <p:sp>
            <p:nvSpPr>
              <p:cNvPr id="13" name="TextBox 12"/>
              <p:cNvSpPr txBox="1">
                <a:spLocks noRot="1" noChangeAspect="1" noMove="1" noResize="1" noEditPoints="1" noAdjustHandles="1" noChangeArrowheads="1" noChangeShapeType="1" noTextEdit="1"/>
              </p:cNvSpPr>
              <p:nvPr/>
            </p:nvSpPr>
            <p:spPr>
              <a:xfrm>
                <a:off x="1074164" y="2692444"/>
                <a:ext cx="1355115" cy="369332"/>
              </a:xfrm>
              <a:prstGeom prst="rect">
                <a:avLst/>
              </a:prstGeom>
              <a:blipFill rotWithShape="0">
                <a:blip r:embed="rId7"/>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4" name="TextBox 13"/>
              <p:cNvSpPr txBox="1"/>
              <p:nvPr/>
            </p:nvSpPr>
            <p:spPr>
              <a:xfrm>
                <a:off x="612648" y="4623744"/>
                <a:ext cx="817275"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FF0000"/>
                          </a:solidFill>
                          <a:latin typeface="Cambria Math" panose="02040503050406030204" pitchFamily="18" charset="0"/>
                        </a:rPr>
                        <m:t>𝑢</m:t>
                      </m:r>
                      <m:r>
                        <a:rPr lang="en-US" b="0" i="1" smtClean="0">
                          <a:solidFill>
                            <a:srgbClr val="FF0000"/>
                          </a:solidFill>
                          <a:latin typeface="Cambria Math" panose="02040503050406030204" pitchFamily="18" charset="0"/>
                        </a:rPr>
                        <m:t>=3</m:t>
                      </m:r>
                    </m:oMath>
                  </m:oMathPara>
                </a14:m>
                <a:endParaRPr lang="en-US" dirty="0">
                  <a:solidFill>
                    <a:srgbClr val="FF0000"/>
                  </a:solidFill>
                </a:endParaRPr>
              </a:p>
            </p:txBody>
          </p:sp>
        </mc:Choice>
        <mc:Fallback>
          <p:sp>
            <p:nvSpPr>
              <p:cNvPr id="14" name="TextBox 13"/>
              <p:cNvSpPr txBox="1">
                <a:spLocks noRot="1" noChangeAspect="1" noMove="1" noResize="1" noEditPoints="1" noAdjustHandles="1" noChangeArrowheads="1" noChangeShapeType="1" noTextEdit="1"/>
              </p:cNvSpPr>
              <p:nvPr/>
            </p:nvSpPr>
            <p:spPr>
              <a:xfrm>
                <a:off x="612648" y="4623744"/>
                <a:ext cx="817275" cy="369332"/>
              </a:xfrm>
              <a:prstGeom prst="rect">
                <a:avLst/>
              </a:prstGeom>
              <a:blipFill rotWithShape="0">
                <a:blip r:embed="rId8"/>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5" name="TextBox 14"/>
              <p:cNvSpPr txBox="1"/>
              <p:nvPr/>
            </p:nvSpPr>
            <p:spPr>
              <a:xfrm>
                <a:off x="2715787" y="2952599"/>
                <a:ext cx="1113895"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00B050"/>
                          </a:solidFill>
                          <a:latin typeface="Cambria Math" panose="02040503050406030204" pitchFamily="18" charset="0"/>
                        </a:rPr>
                        <m:t>𝑣</m:t>
                      </m:r>
                      <m:d>
                        <m:dPr>
                          <m:ctrlPr>
                            <a:rPr lang="en-US" b="0" i="1" smtClean="0">
                              <a:solidFill>
                                <a:srgbClr val="00B050"/>
                              </a:solidFill>
                              <a:latin typeface="Cambria Math" panose="02040503050406030204" pitchFamily="18" charset="0"/>
                            </a:rPr>
                          </m:ctrlPr>
                        </m:dPr>
                        <m:e>
                          <m:r>
                            <a:rPr lang="en-US" b="0" i="1" smtClean="0">
                              <a:solidFill>
                                <a:srgbClr val="00B050"/>
                              </a:solidFill>
                              <a:latin typeface="Cambria Math" panose="02040503050406030204" pitchFamily="18" charset="0"/>
                            </a:rPr>
                            <m:t>𝑠</m:t>
                          </m:r>
                        </m:e>
                      </m:d>
                      <m:r>
                        <a:rPr lang="en-US" b="0" i="1" smtClean="0">
                          <a:solidFill>
                            <a:srgbClr val="00B050"/>
                          </a:solidFill>
                          <a:latin typeface="Cambria Math" panose="02040503050406030204" pitchFamily="18" charset="0"/>
                        </a:rPr>
                        <m:t>=3</m:t>
                      </m:r>
                    </m:oMath>
                  </m:oMathPara>
                </a14:m>
                <a:endParaRPr lang="en-US" dirty="0">
                  <a:solidFill>
                    <a:srgbClr val="00B050"/>
                  </a:solidFill>
                </a:endParaRPr>
              </a:p>
            </p:txBody>
          </p:sp>
        </mc:Choice>
        <mc:Fallback>
          <p:sp>
            <p:nvSpPr>
              <p:cNvPr id="15" name="TextBox 14"/>
              <p:cNvSpPr txBox="1">
                <a:spLocks noRot="1" noChangeAspect="1" noMove="1" noResize="1" noEditPoints="1" noAdjustHandles="1" noChangeArrowheads="1" noChangeShapeType="1" noTextEdit="1"/>
              </p:cNvSpPr>
              <p:nvPr/>
            </p:nvSpPr>
            <p:spPr>
              <a:xfrm>
                <a:off x="2715787" y="2952599"/>
                <a:ext cx="1113895" cy="369332"/>
              </a:xfrm>
              <a:prstGeom prst="rect">
                <a:avLst/>
              </a:prstGeom>
              <a:blipFill rotWithShape="0">
                <a:blip r:embed="rId9"/>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6" name="TextBox 15"/>
              <p:cNvSpPr txBox="1"/>
              <p:nvPr/>
            </p:nvSpPr>
            <p:spPr>
              <a:xfrm>
                <a:off x="2603245" y="3214839"/>
                <a:ext cx="2335319"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00B050"/>
                          </a:solidFill>
                          <a:latin typeface="Cambria Math" panose="02040503050406030204" pitchFamily="18" charset="0"/>
                        </a:rPr>
                        <m:t>𝛼</m:t>
                      </m:r>
                      <m:r>
                        <a:rPr lang="en-US" b="0" i="1" smtClean="0">
                          <a:solidFill>
                            <a:srgbClr val="00B050"/>
                          </a:solidFill>
                          <a:latin typeface="Cambria Math" panose="02040503050406030204" pitchFamily="18" charset="0"/>
                        </a:rPr>
                        <m:t>(</m:t>
                      </m:r>
                      <m:r>
                        <a:rPr lang="en-US" b="0" i="1" smtClean="0">
                          <a:solidFill>
                            <a:srgbClr val="00B050"/>
                          </a:solidFill>
                          <a:latin typeface="Cambria Math" panose="02040503050406030204" pitchFamily="18" charset="0"/>
                        </a:rPr>
                        <m:t>𝑠</m:t>
                      </m:r>
                      <m:r>
                        <a:rPr lang="en-US" b="0" i="1" smtClean="0">
                          <a:solidFill>
                            <a:srgbClr val="00B050"/>
                          </a:solidFill>
                          <a:latin typeface="Cambria Math" panose="02040503050406030204" pitchFamily="18" charset="0"/>
                        </a:rPr>
                        <m:t>)=</m:t>
                      </m:r>
                      <m:r>
                        <m:rPr>
                          <m:lit/>
                        </m:rPr>
                        <a:rPr lang="en-US" b="0" i="1" smtClean="0">
                          <a:solidFill>
                            <a:srgbClr val="00B050"/>
                          </a:solidFill>
                          <a:latin typeface="Cambria Math" panose="02040503050406030204" pitchFamily="18" charset="0"/>
                        </a:rPr>
                        <m:t>−</m:t>
                      </m:r>
                      <m:r>
                        <a:rPr lang="en-US" b="0" i="1" smtClean="0">
                          <a:solidFill>
                            <a:srgbClr val="00B050"/>
                          </a:solidFill>
                          <a:latin typeface="Cambria Math" panose="02040503050406030204" pitchFamily="18" charset="0"/>
                        </a:rPr>
                        <m:t>∞,</m:t>
                      </m:r>
                      <m:r>
                        <a:rPr lang="en-US" b="0" i="1" smtClean="0">
                          <a:solidFill>
                            <a:srgbClr val="00B050"/>
                          </a:solidFill>
                          <a:latin typeface="Cambria Math" panose="02040503050406030204" pitchFamily="18" charset="0"/>
                        </a:rPr>
                        <m:t>𝛽</m:t>
                      </m:r>
                      <m:r>
                        <a:rPr lang="en-US" b="0" i="1" smtClean="0">
                          <a:solidFill>
                            <a:srgbClr val="00B050"/>
                          </a:solidFill>
                          <a:latin typeface="Cambria Math" panose="02040503050406030204" pitchFamily="18" charset="0"/>
                        </a:rPr>
                        <m:t>(</m:t>
                      </m:r>
                      <m:r>
                        <a:rPr lang="en-US" b="0" i="1" smtClean="0">
                          <a:solidFill>
                            <a:srgbClr val="00B050"/>
                          </a:solidFill>
                          <a:latin typeface="Cambria Math" panose="02040503050406030204" pitchFamily="18" charset="0"/>
                        </a:rPr>
                        <m:t>𝑠</m:t>
                      </m:r>
                      <m:r>
                        <a:rPr lang="en-US" b="0" i="1" smtClean="0">
                          <a:solidFill>
                            <a:srgbClr val="00B050"/>
                          </a:solidFill>
                          <a:latin typeface="Cambria Math" panose="02040503050406030204" pitchFamily="18" charset="0"/>
                        </a:rPr>
                        <m:t>)=3</m:t>
                      </m:r>
                    </m:oMath>
                  </m:oMathPara>
                </a14:m>
                <a:endParaRPr lang="en-US" dirty="0">
                  <a:solidFill>
                    <a:srgbClr val="00B050"/>
                  </a:solidFill>
                </a:endParaRPr>
              </a:p>
            </p:txBody>
          </p:sp>
        </mc:Choice>
        <mc:Fallback>
          <p:sp>
            <p:nvSpPr>
              <p:cNvPr id="16" name="TextBox 15"/>
              <p:cNvSpPr txBox="1">
                <a:spLocks noRot="1" noChangeAspect="1" noMove="1" noResize="1" noEditPoints="1" noAdjustHandles="1" noChangeArrowheads="1" noChangeShapeType="1" noTextEdit="1"/>
              </p:cNvSpPr>
              <p:nvPr/>
            </p:nvSpPr>
            <p:spPr>
              <a:xfrm>
                <a:off x="2603245" y="3214839"/>
                <a:ext cx="2335319" cy="369332"/>
              </a:xfrm>
              <a:prstGeom prst="rect">
                <a:avLst/>
              </a:prstGeom>
              <a:blipFill rotWithShape="0">
                <a:blip r:embed="rId10"/>
                <a:stretch>
                  <a:fillRect b="-14754"/>
                </a:stretch>
              </a:blipFill>
            </p:spPr>
            <p:txBody>
              <a:bodyPr/>
              <a:lstStyle/>
              <a:p>
                <a:r>
                  <a:rPr lang="en-US">
                    <a:noFill/>
                  </a:rPr>
                  <a:t> </a:t>
                </a:r>
              </a:p>
            </p:txBody>
          </p:sp>
        </mc:Fallback>
      </mc:AlternateContent>
      <p:sp>
        <p:nvSpPr>
          <p:cNvPr id="19" name="Oval 18"/>
          <p:cNvSpPr/>
          <p:nvPr/>
        </p:nvSpPr>
        <p:spPr>
          <a:xfrm>
            <a:off x="2196222" y="4178460"/>
            <a:ext cx="814046" cy="999281"/>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
        <p:nvSpPr>
          <p:cNvPr id="20" name="Oval 19"/>
          <p:cNvSpPr/>
          <p:nvPr/>
        </p:nvSpPr>
        <p:spPr>
          <a:xfrm>
            <a:off x="2935073" y="4193893"/>
            <a:ext cx="814046" cy="999281"/>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mc:AlternateContent xmlns:mc="http://schemas.openxmlformats.org/markup-compatibility/2006">
        <mc:Choice xmlns:a14="http://schemas.microsoft.com/office/drawing/2010/main" Requires="a14">
          <p:sp>
            <p:nvSpPr>
              <p:cNvPr id="21" name="TextBox 20"/>
              <p:cNvSpPr txBox="1"/>
              <p:nvPr/>
            </p:nvSpPr>
            <p:spPr>
              <a:xfrm>
                <a:off x="5242535" y="1745358"/>
                <a:ext cx="1113895"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solidFill>
                            <a:schemeClr val="accent2"/>
                          </a:solidFill>
                          <a:latin typeface="Cambria Math" panose="02040503050406030204" pitchFamily="18" charset="0"/>
                        </a:rPr>
                        <m:t>𝑣</m:t>
                      </m:r>
                      <m:d>
                        <m:dPr>
                          <m:ctrlPr>
                            <a:rPr lang="en-US" b="0" i="1" smtClean="0">
                              <a:solidFill>
                                <a:schemeClr val="accent2"/>
                              </a:solidFill>
                              <a:latin typeface="Cambria Math" panose="02040503050406030204" pitchFamily="18" charset="0"/>
                            </a:rPr>
                          </m:ctrlPr>
                        </m:dPr>
                        <m:e>
                          <m:r>
                            <a:rPr lang="en-US" b="0" i="1" smtClean="0">
                              <a:solidFill>
                                <a:schemeClr val="accent2"/>
                              </a:solidFill>
                              <a:latin typeface="Cambria Math" panose="02040503050406030204" pitchFamily="18" charset="0"/>
                            </a:rPr>
                            <m:t>𝑠</m:t>
                          </m:r>
                        </m:e>
                      </m:d>
                      <m:r>
                        <a:rPr lang="en-US" b="0" i="1" smtClean="0">
                          <a:solidFill>
                            <a:schemeClr val="accent2"/>
                          </a:solidFill>
                          <a:latin typeface="Cambria Math" panose="02040503050406030204" pitchFamily="18" charset="0"/>
                        </a:rPr>
                        <m:t>=3</m:t>
                      </m:r>
                    </m:oMath>
                  </m:oMathPara>
                </a14:m>
                <a:endParaRPr lang="en-US" dirty="0">
                  <a:solidFill>
                    <a:schemeClr val="accent2"/>
                  </a:solidFill>
                </a:endParaRPr>
              </a:p>
            </p:txBody>
          </p:sp>
        </mc:Choice>
        <mc:Fallback>
          <p:sp>
            <p:nvSpPr>
              <p:cNvPr id="21" name="TextBox 20"/>
              <p:cNvSpPr txBox="1">
                <a:spLocks noRot="1" noChangeAspect="1" noMove="1" noResize="1" noEditPoints="1" noAdjustHandles="1" noChangeArrowheads="1" noChangeShapeType="1" noTextEdit="1"/>
              </p:cNvSpPr>
              <p:nvPr/>
            </p:nvSpPr>
            <p:spPr>
              <a:xfrm>
                <a:off x="5242535" y="1745358"/>
                <a:ext cx="1113895" cy="369332"/>
              </a:xfrm>
              <a:prstGeom prst="rect">
                <a:avLst/>
              </a:prstGeom>
              <a:blipFill rotWithShape="0">
                <a:blip r:embed="rId11"/>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2" name="TextBox 21"/>
              <p:cNvSpPr txBox="1"/>
              <p:nvPr/>
            </p:nvSpPr>
            <p:spPr>
              <a:xfrm>
                <a:off x="5240365" y="1513098"/>
                <a:ext cx="2335319"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solidFill>
                            <a:schemeClr val="accent2"/>
                          </a:solidFill>
                          <a:latin typeface="Cambria Math" panose="02040503050406030204" pitchFamily="18" charset="0"/>
                        </a:rPr>
                        <m:t>𝛼</m:t>
                      </m:r>
                      <m:r>
                        <a:rPr lang="en-US" b="0" i="1" smtClean="0">
                          <a:solidFill>
                            <a:schemeClr val="accent2"/>
                          </a:solidFill>
                          <a:latin typeface="Cambria Math" panose="02040503050406030204" pitchFamily="18" charset="0"/>
                        </a:rPr>
                        <m:t>(</m:t>
                      </m:r>
                      <m:r>
                        <a:rPr lang="en-US" b="0" i="1" smtClean="0">
                          <a:solidFill>
                            <a:schemeClr val="accent2"/>
                          </a:solidFill>
                          <a:latin typeface="Cambria Math" panose="02040503050406030204" pitchFamily="18" charset="0"/>
                        </a:rPr>
                        <m:t>𝑠</m:t>
                      </m:r>
                      <m:r>
                        <a:rPr lang="en-US" b="0" i="1" smtClean="0">
                          <a:solidFill>
                            <a:schemeClr val="accent2"/>
                          </a:solidFill>
                          <a:latin typeface="Cambria Math" panose="02040503050406030204" pitchFamily="18" charset="0"/>
                        </a:rPr>
                        <m:t>)=3,</m:t>
                      </m:r>
                      <m:r>
                        <a:rPr lang="en-US" b="0" i="1" smtClean="0">
                          <a:solidFill>
                            <a:schemeClr val="accent2"/>
                          </a:solidFill>
                          <a:latin typeface="Cambria Math" panose="02040503050406030204" pitchFamily="18" charset="0"/>
                        </a:rPr>
                        <m:t>𝛽</m:t>
                      </m:r>
                      <m:r>
                        <a:rPr lang="en-US" b="0" i="1" smtClean="0">
                          <a:solidFill>
                            <a:schemeClr val="accent2"/>
                          </a:solidFill>
                          <a:latin typeface="Cambria Math" panose="02040503050406030204" pitchFamily="18" charset="0"/>
                        </a:rPr>
                        <m:t>(</m:t>
                      </m:r>
                      <m:r>
                        <a:rPr lang="en-US" b="0" i="1" smtClean="0">
                          <a:solidFill>
                            <a:schemeClr val="accent2"/>
                          </a:solidFill>
                          <a:latin typeface="Cambria Math" panose="02040503050406030204" pitchFamily="18" charset="0"/>
                        </a:rPr>
                        <m:t>𝑠</m:t>
                      </m:r>
                      <m:r>
                        <a:rPr lang="en-US" b="0" i="1" smtClean="0">
                          <a:solidFill>
                            <a:schemeClr val="accent2"/>
                          </a:solidFill>
                          <a:latin typeface="Cambria Math" panose="02040503050406030204" pitchFamily="18" charset="0"/>
                        </a:rPr>
                        <m:t>)=+∞</m:t>
                      </m:r>
                    </m:oMath>
                  </m:oMathPara>
                </a14:m>
                <a:endParaRPr lang="en-US" dirty="0">
                  <a:solidFill>
                    <a:schemeClr val="accent2"/>
                  </a:solidFill>
                </a:endParaRPr>
              </a:p>
            </p:txBody>
          </p:sp>
        </mc:Choice>
        <mc:Fallback>
          <p:sp>
            <p:nvSpPr>
              <p:cNvPr id="22" name="TextBox 21"/>
              <p:cNvSpPr txBox="1">
                <a:spLocks noRot="1" noChangeAspect="1" noMove="1" noResize="1" noEditPoints="1" noAdjustHandles="1" noChangeArrowheads="1" noChangeShapeType="1" noTextEdit="1"/>
              </p:cNvSpPr>
              <p:nvPr/>
            </p:nvSpPr>
            <p:spPr>
              <a:xfrm>
                <a:off x="5240365" y="1513098"/>
                <a:ext cx="2335319" cy="369332"/>
              </a:xfrm>
              <a:prstGeom prst="rect">
                <a:avLst/>
              </a:prstGeom>
              <a:blipFill rotWithShape="0">
                <a:blip r:embed="rId12"/>
                <a:stretch>
                  <a:fillRect b="-14754"/>
                </a:stretch>
              </a:blipFill>
            </p:spPr>
            <p:txBody>
              <a:bodyPr/>
              <a:lstStyle/>
              <a:p>
                <a:r>
                  <a:rPr lang="en-US">
                    <a:noFill/>
                  </a:rPr>
                  <a:t> </a:t>
                </a:r>
              </a:p>
            </p:txBody>
          </p:sp>
        </mc:Fallback>
      </mc:AlternateContent>
      <p:sp>
        <p:nvSpPr>
          <p:cNvPr id="23" name="Oval 22"/>
          <p:cNvSpPr/>
          <p:nvPr/>
        </p:nvSpPr>
        <p:spPr>
          <a:xfrm>
            <a:off x="3878410" y="4188177"/>
            <a:ext cx="814046" cy="999281"/>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endParaRPr>
          </a:p>
        </p:txBody>
      </p:sp>
      <mc:AlternateContent xmlns:mc="http://schemas.openxmlformats.org/markup-compatibility/2006">
        <mc:Choice xmlns:a14="http://schemas.microsoft.com/office/drawing/2010/main" Requires="a14">
          <p:sp>
            <p:nvSpPr>
              <p:cNvPr id="24" name="TextBox 23"/>
              <p:cNvSpPr txBox="1"/>
              <p:nvPr/>
            </p:nvSpPr>
            <p:spPr>
              <a:xfrm>
                <a:off x="5122309" y="2854720"/>
                <a:ext cx="1354345"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solidFill>
                            <a:schemeClr val="accent2"/>
                          </a:solidFill>
                          <a:latin typeface="Cambria Math" panose="02040503050406030204" pitchFamily="18" charset="0"/>
                        </a:rPr>
                        <m:t>𝑣</m:t>
                      </m:r>
                      <m:d>
                        <m:dPr>
                          <m:ctrlPr>
                            <a:rPr lang="en-US" b="0" i="1" smtClean="0">
                              <a:solidFill>
                                <a:schemeClr val="accent2"/>
                              </a:solidFill>
                              <a:latin typeface="Cambria Math" panose="02040503050406030204" pitchFamily="18" charset="0"/>
                            </a:rPr>
                          </m:ctrlPr>
                        </m:dPr>
                        <m:e>
                          <m:r>
                            <a:rPr lang="en-US" b="0" i="1" smtClean="0">
                              <a:solidFill>
                                <a:schemeClr val="accent2"/>
                              </a:solidFill>
                              <a:latin typeface="Cambria Math" panose="02040503050406030204" pitchFamily="18" charset="0"/>
                            </a:rPr>
                            <m:t>𝑠</m:t>
                          </m:r>
                        </m:e>
                      </m:d>
                      <m:r>
                        <a:rPr lang="en-US" b="0" i="1" smtClean="0">
                          <a:solidFill>
                            <a:schemeClr val="accent2"/>
                          </a:solidFill>
                          <a:latin typeface="Cambria Math" panose="02040503050406030204" pitchFamily="18" charset="0"/>
                        </a:rPr>
                        <m:t>=+∞</m:t>
                      </m:r>
                    </m:oMath>
                  </m:oMathPara>
                </a14:m>
                <a:endParaRPr lang="en-US" dirty="0">
                  <a:solidFill>
                    <a:schemeClr val="accent2"/>
                  </a:solidFill>
                </a:endParaRPr>
              </a:p>
            </p:txBody>
          </p:sp>
        </mc:Choice>
        <mc:Fallback>
          <p:sp>
            <p:nvSpPr>
              <p:cNvPr id="24" name="TextBox 23"/>
              <p:cNvSpPr txBox="1">
                <a:spLocks noRot="1" noChangeAspect="1" noMove="1" noResize="1" noEditPoints="1" noAdjustHandles="1" noChangeArrowheads="1" noChangeShapeType="1" noTextEdit="1"/>
              </p:cNvSpPr>
              <p:nvPr/>
            </p:nvSpPr>
            <p:spPr>
              <a:xfrm>
                <a:off x="5122309" y="2854720"/>
                <a:ext cx="1354345" cy="369332"/>
              </a:xfrm>
              <a:prstGeom prst="rect">
                <a:avLst/>
              </a:prstGeom>
              <a:blipFill rotWithShape="0">
                <a:blip r:embed="rId13"/>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5" name="TextBox 24"/>
              <p:cNvSpPr txBox="1"/>
              <p:nvPr/>
            </p:nvSpPr>
            <p:spPr>
              <a:xfrm>
                <a:off x="4733820" y="2652208"/>
                <a:ext cx="2334550"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solidFill>
                            <a:schemeClr val="accent2"/>
                          </a:solidFill>
                          <a:latin typeface="Cambria Math" panose="02040503050406030204" pitchFamily="18" charset="0"/>
                        </a:rPr>
                        <m:t>𝛼</m:t>
                      </m:r>
                      <m:d>
                        <m:dPr>
                          <m:ctrlPr>
                            <a:rPr lang="en-US" b="0" i="1" smtClean="0">
                              <a:solidFill>
                                <a:schemeClr val="accent2"/>
                              </a:solidFill>
                              <a:latin typeface="Cambria Math" panose="02040503050406030204" pitchFamily="18" charset="0"/>
                            </a:rPr>
                          </m:ctrlPr>
                        </m:dPr>
                        <m:e>
                          <m:r>
                            <a:rPr lang="en-US" b="0" i="1" smtClean="0">
                              <a:solidFill>
                                <a:schemeClr val="accent2"/>
                              </a:solidFill>
                              <a:latin typeface="Cambria Math" panose="02040503050406030204" pitchFamily="18" charset="0"/>
                            </a:rPr>
                            <m:t>𝑠</m:t>
                          </m:r>
                        </m:e>
                      </m:d>
                      <m:r>
                        <a:rPr lang="en-US" b="0" i="1" smtClean="0">
                          <a:solidFill>
                            <a:schemeClr val="accent2"/>
                          </a:solidFill>
                          <a:latin typeface="Cambria Math" panose="02040503050406030204" pitchFamily="18" charset="0"/>
                        </a:rPr>
                        <m:t>=</m:t>
                      </m:r>
                      <m:r>
                        <a:rPr lang="en-US" b="0" i="1" smtClean="0">
                          <a:solidFill>
                            <a:schemeClr val="accent2"/>
                          </a:solidFill>
                          <a:latin typeface="Cambria Math" panose="02040503050406030204" pitchFamily="18" charset="0"/>
                        </a:rPr>
                        <m:t>3</m:t>
                      </m:r>
                      <m:r>
                        <a:rPr lang="en-US" b="0" i="1" smtClean="0">
                          <a:solidFill>
                            <a:schemeClr val="accent2"/>
                          </a:solidFill>
                          <a:latin typeface="Cambria Math" panose="02040503050406030204" pitchFamily="18" charset="0"/>
                        </a:rPr>
                        <m:t>,</m:t>
                      </m:r>
                      <m:r>
                        <a:rPr lang="en-US" b="0" i="1" smtClean="0">
                          <a:solidFill>
                            <a:schemeClr val="accent2"/>
                          </a:solidFill>
                          <a:latin typeface="Cambria Math" panose="02040503050406030204" pitchFamily="18" charset="0"/>
                        </a:rPr>
                        <m:t>𝛽</m:t>
                      </m:r>
                      <m:r>
                        <a:rPr lang="en-US" b="0" i="1" smtClean="0">
                          <a:solidFill>
                            <a:schemeClr val="accent2"/>
                          </a:solidFill>
                          <a:latin typeface="Cambria Math" panose="02040503050406030204" pitchFamily="18" charset="0"/>
                        </a:rPr>
                        <m:t>(</m:t>
                      </m:r>
                      <m:r>
                        <a:rPr lang="en-US" b="0" i="1" smtClean="0">
                          <a:solidFill>
                            <a:schemeClr val="accent2"/>
                          </a:solidFill>
                          <a:latin typeface="Cambria Math" panose="02040503050406030204" pitchFamily="18" charset="0"/>
                        </a:rPr>
                        <m:t>𝑠</m:t>
                      </m:r>
                      <m:r>
                        <a:rPr lang="en-US" b="0" i="1" smtClean="0">
                          <a:solidFill>
                            <a:schemeClr val="accent2"/>
                          </a:solidFill>
                          <a:latin typeface="Cambria Math" panose="02040503050406030204" pitchFamily="18" charset="0"/>
                        </a:rPr>
                        <m:t>)=+∞</m:t>
                      </m:r>
                    </m:oMath>
                  </m:oMathPara>
                </a14:m>
                <a:endParaRPr lang="en-US" dirty="0">
                  <a:solidFill>
                    <a:schemeClr val="accent2"/>
                  </a:solidFill>
                </a:endParaRPr>
              </a:p>
            </p:txBody>
          </p:sp>
        </mc:Choice>
        <mc:Fallback>
          <p:sp>
            <p:nvSpPr>
              <p:cNvPr id="25" name="TextBox 24"/>
              <p:cNvSpPr txBox="1">
                <a:spLocks noRot="1" noChangeAspect="1" noMove="1" noResize="1" noEditPoints="1" noAdjustHandles="1" noChangeArrowheads="1" noChangeShapeType="1" noTextEdit="1"/>
              </p:cNvSpPr>
              <p:nvPr/>
            </p:nvSpPr>
            <p:spPr>
              <a:xfrm>
                <a:off x="4733820" y="2652208"/>
                <a:ext cx="2334550" cy="369332"/>
              </a:xfrm>
              <a:prstGeom prst="rect">
                <a:avLst/>
              </a:prstGeom>
              <a:blipFill rotWithShape="0">
                <a:blip r:embed="rId14"/>
                <a:stretch>
                  <a:fillRect b="-14754"/>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6" name="TextBox 25"/>
              <p:cNvSpPr txBox="1"/>
              <p:nvPr/>
            </p:nvSpPr>
            <p:spPr>
              <a:xfrm>
                <a:off x="5144185" y="3103676"/>
                <a:ext cx="1113895"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7030A0"/>
                          </a:solidFill>
                          <a:latin typeface="Cambria Math" panose="02040503050406030204" pitchFamily="18" charset="0"/>
                        </a:rPr>
                        <m:t>𝑣</m:t>
                      </m:r>
                      <m:d>
                        <m:dPr>
                          <m:ctrlPr>
                            <a:rPr lang="en-US" b="0" i="1" smtClean="0">
                              <a:solidFill>
                                <a:srgbClr val="7030A0"/>
                              </a:solidFill>
                              <a:latin typeface="Cambria Math" panose="02040503050406030204" pitchFamily="18" charset="0"/>
                            </a:rPr>
                          </m:ctrlPr>
                        </m:dPr>
                        <m:e>
                          <m:r>
                            <a:rPr lang="en-US" b="0" i="1" smtClean="0">
                              <a:solidFill>
                                <a:srgbClr val="7030A0"/>
                              </a:solidFill>
                              <a:latin typeface="Cambria Math" panose="02040503050406030204" pitchFamily="18" charset="0"/>
                            </a:rPr>
                            <m:t>𝑠</m:t>
                          </m:r>
                        </m:e>
                      </m:d>
                      <m:r>
                        <a:rPr lang="en-US" b="0" i="1" smtClean="0">
                          <a:solidFill>
                            <a:srgbClr val="7030A0"/>
                          </a:solidFill>
                          <a:latin typeface="Cambria Math" panose="02040503050406030204" pitchFamily="18" charset="0"/>
                        </a:rPr>
                        <m:t>=2</m:t>
                      </m:r>
                    </m:oMath>
                  </m:oMathPara>
                </a14:m>
                <a:endParaRPr lang="en-US" dirty="0">
                  <a:solidFill>
                    <a:srgbClr val="7030A0"/>
                  </a:solidFill>
                </a:endParaRPr>
              </a:p>
            </p:txBody>
          </p:sp>
        </mc:Choice>
        <mc:Fallback>
          <p:sp>
            <p:nvSpPr>
              <p:cNvPr id="26" name="TextBox 25"/>
              <p:cNvSpPr txBox="1">
                <a:spLocks noRot="1" noChangeAspect="1" noMove="1" noResize="1" noEditPoints="1" noAdjustHandles="1" noChangeArrowheads="1" noChangeShapeType="1" noTextEdit="1"/>
              </p:cNvSpPr>
              <p:nvPr/>
            </p:nvSpPr>
            <p:spPr>
              <a:xfrm>
                <a:off x="5144185" y="3103676"/>
                <a:ext cx="1113895" cy="369332"/>
              </a:xfrm>
              <a:prstGeom prst="rect">
                <a:avLst/>
              </a:prstGeom>
              <a:blipFill rotWithShape="0">
                <a:blip r:embed="rId15"/>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8" name="TextBox 27"/>
              <p:cNvSpPr txBox="1"/>
              <p:nvPr/>
            </p:nvSpPr>
            <p:spPr>
              <a:xfrm>
                <a:off x="7182763" y="2534954"/>
                <a:ext cx="1354345"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solidFill>
                            <a:schemeClr val="accent2"/>
                          </a:solidFill>
                          <a:latin typeface="Cambria Math" panose="02040503050406030204" pitchFamily="18" charset="0"/>
                        </a:rPr>
                        <m:t>𝑣</m:t>
                      </m:r>
                      <m:d>
                        <m:dPr>
                          <m:ctrlPr>
                            <a:rPr lang="en-US" b="0" i="1" smtClean="0">
                              <a:solidFill>
                                <a:schemeClr val="accent2"/>
                              </a:solidFill>
                              <a:latin typeface="Cambria Math" panose="02040503050406030204" pitchFamily="18" charset="0"/>
                            </a:rPr>
                          </m:ctrlPr>
                        </m:dPr>
                        <m:e>
                          <m:r>
                            <a:rPr lang="en-US" b="0" i="1" smtClean="0">
                              <a:solidFill>
                                <a:schemeClr val="accent2"/>
                              </a:solidFill>
                              <a:latin typeface="Cambria Math" panose="02040503050406030204" pitchFamily="18" charset="0"/>
                            </a:rPr>
                            <m:t>𝑠</m:t>
                          </m:r>
                        </m:e>
                      </m:d>
                      <m:r>
                        <a:rPr lang="en-US" b="0" i="1" smtClean="0">
                          <a:solidFill>
                            <a:schemeClr val="accent2"/>
                          </a:solidFill>
                          <a:latin typeface="Cambria Math" panose="02040503050406030204" pitchFamily="18" charset="0"/>
                        </a:rPr>
                        <m:t>=+∞</m:t>
                      </m:r>
                    </m:oMath>
                  </m:oMathPara>
                </a14:m>
                <a:endParaRPr lang="en-US" dirty="0">
                  <a:solidFill>
                    <a:schemeClr val="accent2"/>
                  </a:solidFill>
                </a:endParaRPr>
              </a:p>
            </p:txBody>
          </p:sp>
        </mc:Choice>
        <mc:Fallback>
          <p:sp>
            <p:nvSpPr>
              <p:cNvPr id="28" name="TextBox 27"/>
              <p:cNvSpPr txBox="1">
                <a:spLocks noRot="1" noChangeAspect="1" noMove="1" noResize="1" noEditPoints="1" noAdjustHandles="1" noChangeArrowheads="1" noChangeShapeType="1" noTextEdit="1"/>
              </p:cNvSpPr>
              <p:nvPr/>
            </p:nvSpPr>
            <p:spPr>
              <a:xfrm>
                <a:off x="7182763" y="2534954"/>
                <a:ext cx="1354345" cy="369332"/>
              </a:xfrm>
              <a:prstGeom prst="rect">
                <a:avLst/>
              </a:prstGeom>
              <a:blipFill rotWithShape="0">
                <a:blip r:embed="rId16"/>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9" name="TextBox 28"/>
              <p:cNvSpPr txBox="1"/>
              <p:nvPr/>
            </p:nvSpPr>
            <p:spPr>
              <a:xfrm>
                <a:off x="6748472" y="2265603"/>
                <a:ext cx="2335319"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solidFill>
                            <a:schemeClr val="accent2"/>
                          </a:solidFill>
                          <a:latin typeface="Cambria Math" panose="02040503050406030204" pitchFamily="18" charset="0"/>
                        </a:rPr>
                        <m:t>𝛼</m:t>
                      </m:r>
                      <m:r>
                        <a:rPr lang="en-US" b="0" i="1" smtClean="0">
                          <a:solidFill>
                            <a:schemeClr val="accent2"/>
                          </a:solidFill>
                          <a:latin typeface="Cambria Math" panose="02040503050406030204" pitchFamily="18" charset="0"/>
                        </a:rPr>
                        <m:t>(</m:t>
                      </m:r>
                      <m:r>
                        <a:rPr lang="en-US" b="0" i="1" smtClean="0">
                          <a:solidFill>
                            <a:schemeClr val="accent2"/>
                          </a:solidFill>
                          <a:latin typeface="Cambria Math" panose="02040503050406030204" pitchFamily="18" charset="0"/>
                        </a:rPr>
                        <m:t>𝑠</m:t>
                      </m:r>
                      <m:r>
                        <a:rPr lang="en-US" b="0" i="1" smtClean="0">
                          <a:solidFill>
                            <a:schemeClr val="accent2"/>
                          </a:solidFill>
                          <a:latin typeface="Cambria Math" panose="02040503050406030204" pitchFamily="18" charset="0"/>
                        </a:rPr>
                        <m:t>)=3,</m:t>
                      </m:r>
                      <m:r>
                        <a:rPr lang="en-US" b="0" i="1" smtClean="0">
                          <a:solidFill>
                            <a:schemeClr val="accent2"/>
                          </a:solidFill>
                          <a:latin typeface="Cambria Math" panose="02040503050406030204" pitchFamily="18" charset="0"/>
                        </a:rPr>
                        <m:t>𝛽</m:t>
                      </m:r>
                      <m:r>
                        <a:rPr lang="en-US" b="0" i="1" smtClean="0">
                          <a:solidFill>
                            <a:schemeClr val="accent2"/>
                          </a:solidFill>
                          <a:latin typeface="Cambria Math" panose="02040503050406030204" pitchFamily="18" charset="0"/>
                        </a:rPr>
                        <m:t>(</m:t>
                      </m:r>
                      <m:r>
                        <a:rPr lang="en-US" b="0" i="1" smtClean="0">
                          <a:solidFill>
                            <a:schemeClr val="accent2"/>
                          </a:solidFill>
                          <a:latin typeface="Cambria Math" panose="02040503050406030204" pitchFamily="18" charset="0"/>
                        </a:rPr>
                        <m:t>𝑠</m:t>
                      </m:r>
                      <m:r>
                        <a:rPr lang="en-US" b="0" i="1" smtClean="0">
                          <a:solidFill>
                            <a:schemeClr val="accent2"/>
                          </a:solidFill>
                          <a:latin typeface="Cambria Math" panose="02040503050406030204" pitchFamily="18" charset="0"/>
                        </a:rPr>
                        <m:t>)=+∞</m:t>
                      </m:r>
                    </m:oMath>
                  </m:oMathPara>
                </a14:m>
                <a:endParaRPr lang="en-US" dirty="0">
                  <a:solidFill>
                    <a:schemeClr val="accent2"/>
                  </a:solidFill>
                </a:endParaRPr>
              </a:p>
            </p:txBody>
          </p:sp>
        </mc:Choice>
        <mc:Fallback>
          <p:sp>
            <p:nvSpPr>
              <p:cNvPr id="29" name="TextBox 28"/>
              <p:cNvSpPr txBox="1">
                <a:spLocks noRot="1" noChangeAspect="1" noMove="1" noResize="1" noEditPoints="1" noAdjustHandles="1" noChangeArrowheads="1" noChangeShapeType="1" noTextEdit="1"/>
              </p:cNvSpPr>
              <p:nvPr/>
            </p:nvSpPr>
            <p:spPr>
              <a:xfrm>
                <a:off x="6748472" y="2265603"/>
                <a:ext cx="2335319" cy="369332"/>
              </a:xfrm>
              <a:prstGeom prst="rect">
                <a:avLst/>
              </a:prstGeom>
              <a:blipFill rotWithShape="0">
                <a:blip r:embed="rId17"/>
                <a:stretch>
                  <a:fillRect b="-15000"/>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30" name="TextBox 29"/>
              <p:cNvSpPr txBox="1"/>
              <p:nvPr/>
            </p:nvSpPr>
            <p:spPr>
              <a:xfrm>
                <a:off x="5173212" y="3356449"/>
                <a:ext cx="2128468" cy="369332"/>
              </a:xfrm>
              <a:prstGeom prst="rect">
                <a:avLst/>
              </a:prstGeom>
              <a:noFill/>
            </p:spPr>
            <p:txBody>
              <a:bodyPr wrap="none" rtlCol="0">
                <a:spAutoFit/>
              </a:bodyPr>
              <a:lstStyle/>
              <a:p>
                <a:pPr/>
                <a14:m>
                  <m:oMath xmlns:m="http://schemas.openxmlformats.org/officeDocument/2006/math">
                    <m:r>
                      <a:rPr lang="en-US" b="0" i="1" smtClean="0">
                        <a:solidFill>
                          <a:srgbClr val="7030A0"/>
                        </a:solidFill>
                        <a:latin typeface="Cambria Math" panose="02040503050406030204" pitchFamily="18" charset="0"/>
                      </a:rPr>
                      <m:t>𝑣</m:t>
                    </m:r>
                    <m:d>
                      <m:dPr>
                        <m:ctrlPr>
                          <a:rPr lang="en-US" b="0" i="1" smtClean="0">
                            <a:solidFill>
                              <a:srgbClr val="7030A0"/>
                            </a:solidFill>
                            <a:latin typeface="Cambria Math" panose="02040503050406030204" pitchFamily="18" charset="0"/>
                          </a:rPr>
                        </m:ctrlPr>
                      </m:dPr>
                      <m:e>
                        <m:r>
                          <a:rPr lang="en-US" b="0" i="1" smtClean="0">
                            <a:solidFill>
                              <a:srgbClr val="7030A0"/>
                            </a:solidFill>
                            <a:latin typeface="Cambria Math" panose="02040503050406030204" pitchFamily="18" charset="0"/>
                          </a:rPr>
                          <m:t>𝑠</m:t>
                        </m:r>
                      </m:e>
                    </m:d>
                    <m:r>
                      <a:rPr lang="en-US" b="0" i="1" smtClean="0">
                        <a:solidFill>
                          <a:srgbClr val="7030A0"/>
                        </a:solidFill>
                        <a:latin typeface="Cambria Math" panose="02040503050406030204" pitchFamily="18" charset="0"/>
                      </a:rPr>
                      <m:t>≤</m:t>
                    </m:r>
                    <m:r>
                      <a:rPr lang="en-US" b="0" i="1" smtClean="0">
                        <a:solidFill>
                          <a:srgbClr val="7030A0"/>
                        </a:solidFill>
                        <a:latin typeface="Cambria Math" panose="02040503050406030204" pitchFamily="18" charset="0"/>
                      </a:rPr>
                      <m:t>𝛼</m:t>
                    </m:r>
                    <m:r>
                      <a:rPr lang="en-US" b="0" i="1" smtClean="0">
                        <a:solidFill>
                          <a:srgbClr val="7030A0"/>
                        </a:solidFill>
                        <a:latin typeface="Cambria Math" panose="02040503050406030204" pitchFamily="18" charset="0"/>
                      </a:rPr>
                      <m:t>(</m:t>
                    </m:r>
                    <m:r>
                      <a:rPr lang="en-US" b="0" i="1" smtClean="0">
                        <a:solidFill>
                          <a:srgbClr val="7030A0"/>
                        </a:solidFill>
                        <a:latin typeface="Cambria Math" panose="02040503050406030204" pitchFamily="18" charset="0"/>
                      </a:rPr>
                      <m:t>𝑠</m:t>
                    </m:r>
                    <m:r>
                      <a:rPr lang="en-US" b="0" i="1" smtClean="0">
                        <a:solidFill>
                          <a:srgbClr val="7030A0"/>
                        </a:solidFill>
                        <a:latin typeface="Cambria Math" panose="02040503050406030204" pitchFamily="18" charset="0"/>
                      </a:rPr>
                      <m:t>)</m:t>
                    </m:r>
                  </m:oMath>
                </a14:m>
                <a:r>
                  <a:rPr lang="en-US" dirty="0" smtClean="0">
                    <a:solidFill>
                      <a:srgbClr val="7030A0"/>
                    </a:solidFill>
                  </a:rPr>
                  <a:t>, pruned</a:t>
                </a:r>
                <a:endParaRPr lang="en-US" dirty="0">
                  <a:solidFill>
                    <a:srgbClr val="7030A0"/>
                  </a:solidFill>
                </a:endParaRPr>
              </a:p>
            </p:txBody>
          </p:sp>
        </mc:Choice>
        <mc:Fallback>
          <p:sp>
            <p:nvSpPr>
              <p:cNvPr id="30" name="TextBox 29"/>
              <p:cNvSpPr txBox="1">
                <a:spLocks noRot="1" noChangeAspect="1" noMove="1" noResize="1" noEditPoints="1" noAdjustHandles="1" noChangeArrowheads="1" noChangeShapeType="1" noTextEdit="1"/>
              </p:cNvSpPr>
              <p:nvPr/>
            </p:nvSpPr>
            <p:spPr>
              <a:xfrm>
                <a:off x="5173212" y="3356449"/>
                <a:ext cx="2128468" cy="369332"/>
              </a:xfrm>
              <a:prstGeom prst="rect">
                <a:avLst/>
              </a:prstGeom>
              <a:blipFill rotWithShape="0">
                <a:blip r:embed="rId18"/>
                <a:stretch>
                  <a:fillRect t="-10000" r="-1719" b="-26667"/>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31" name="TextBox 30"/>
              <p:cNvSpPr txBox="1"/>
              <p:nvPr/>
            </p:nvSpPr>
            <p:spPr>
              <a:xfrm>
                <a:off x="7675517" y="2826677"/>
                <a:ext cx="1257588" cy="92333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FF6600"/>
                          </a:solidFill>
                          <a:latin typeface="Cambria Math" panose="02040503050406030204" pitchFamily="18" charset="0"/>
                        </a:rPr>
                        <m:t>𝑣</m:t>
                      </m:r>
                      <m:d>
                        <m:dPr>
                          <m:ctrlPr>
                            <a:rPr lang="en-US" b="0" i="1" smtClean="0">
                              <a:solidFill>
                                <a:srgbClr val="FF6600"/>
                              </a:solidFill>
                              <a:latin typeface="Cambria Math" panose="02040503050406030204" pitchFamily="18" charset="0"/>
                            </a:rPr>
                          </m:ctrlPr>
                        </m:dPr>
                        <m:e>
                          <m:r>
                            <a:rPr lang="en-US" b="0" i="1" smtClean="0">
                              <a:solidFill>
                                <a:srgbClr val="FF6600"/>
                              </a:solidFill>
                              <a:latin typeface="Cambria Math" panose="02040503050406030204" pitchFamily="18" charset="0"/>
                            </a:rPr>
                            <m:t>𝑠</m:t>
                          </m:r>
                        </m:e>
                      </m:d>
                      <m:r>
                        <a:rPr lang="en-US" b="0" i="1" smtClean="0">
                          <a:solidFill>
                            <a:srgbClr val="FF6600"/>
                          </a:solidFill>
                          <a:latin typeface="Cambria Math" panose="02040503050406030204" pitchFamily="18" charset="0"/>
                        </a:rPr>
                        <m:t>=</m:t>
                      </m:r>
                      <m:r>
                        <a:rPr lang="en-US" b="0" i="1" smtClean="0">
                          <a:solidFill>
                            <a:srgbClr val="FF6600"/>
                          </a:solidFill>
                          <a:latin typeface="Cambria Math" panose="02040503050406030204" pitchFamily="18" charset="0"/>
                        </a:rPr>
                        <m:t>14</m:t>
                      </m:r>
                    </m:oMath>
                  </m:oMathPara>
                </a14:m>
                <a:endParaRPr lang="en-US" b="0" dirty="0" smtClean="0">
                  <a:solidFill>
                    <a:srgbClr val="FF6600"/>
                  </a:solidFill>
                </a:endParaRPr>
              </a:p>
              <a:p>
                <a14:m>
                  <m:oMathPara xmlns:m="http://schemas.openxmlformats.org/officeDocument/2006/math">
                    <m:oMathParaPr>
                      <m:jc m:val="centerGroup"/>
                    </m:oMathParaPr>
                    <m:oMath xmlns:m="http://schemas.openxmlformats.org/officeDocument/2006/math">
                      <m:r>
                        <a:rPr lang="en-US" i="1" smtClean="0">
                          <a:solidFill>
                            <a:srgbClr val="FF6600"/>
                          </a:solidFill>
                          <a:latin typeface="Cambria Math" panose="02040503050406030204" pitchFamily="18" charset="0"/>
                        </a:rPr>
                        <m:t>𝛼</m:t>
                      </m:r>
                      <m:d>
                        <m:dPr>
                          <m:ctrlPr>
                            <a:rPr lang="en-US" i="1" smtClean="0">
                              <a:solidFill>
                                <a:srgbClr val="FF6600"/>
                              </a:solidFill>
                              <a:latin typeface="Cambria Math" panose="02040503050406030204" pitchFamily="18" charset="0"/>
                            </a:rPr>
                          </m:ctrlPr>
                        </m:dPr>
                        <m:e>
                          <m:r>
                            <a:rPr lang="en-US" i="1" smtClean="0">
                              <a:solidFill>
                                <a:srgbClr val="FF6600"/>
                              </a:solidFill>
                              <a:latin typeface="Cambria Math" panose="02040503050406030204" pitchFamily="18" charset="0"/>
                            </a:rPr>
                            <m:t>𝑠</m:t>
                          </m:r>
                        </m:e>
                      </m:d>
                      <m:r>
                        <a:rPr lang="en-US" i="1" smtClean="0">
                          <a:solidFill>
                            <a:srgbClr val="FF6600"/>
                          </a:solidFill>
                          <a:latin typeface="Cambria Math" panose="02040503050406030204" pitchFamily="18" charset="0"/>
                        </a:rPr>
                        <m:t>=</m:t>
                      </m:r>
                      <m:r>
                        <a:rPr lang="en-US" b="0" i="1" smtClean="0">
                          <a:solidFill>
                            <a:srgbClr val="FF6600"/>
                          </a:solidFill>
                          <a:latin typeface="Cambria Math" panose="02040503050406030204" pitchFamily="18" charset="0"/>
                        </a:rPr>
                        <m:t>3</m:t>
                      </m:r>
                    </m:oMath>
                  </m:oMathPara>
                </a14:m>
                <a:endParaRPr lang="en-US" i="1" dirty="0" smtClean="0">
                  <a:solidFill>
                    <a:srgbClr val="FF6600"/>
                  </a:solidFill>
                  <a:latin typeface="Cambria Math" panose="02040503050406030204" pitchFamily="18" charset="0"/>
                </a:endParaRPr>
              </a:p>
              <a:p>
                <a14:m>
                  <m:oMathPara xmlns:m="http://schemas.openxmlformats.org/officeDocument/2006/math">
                    <m:oMathParaPr>
                      <m:jc m:val="centerGroup"/>
                    </m:oMathParaPr>
                    <m:oMath xmlns:m="http://schemas.openxmlformats.org/officeDocument/2006/math">
                      <m:r>
                        <a:rPr lang="en-US" i="1">
                          <a:solidFill>
                            <a:srgbClr val="FF6600"/>
                          </a:solidFill>
                          <a:latin typeface="Cambria Math" panose="02040503050406030204" pitchFamily="18" charset="0"/>
                        </a:rPr>
                        <m:t>𝛽</m:t>
                      </m:r>
                      <m:r>
                        <a:rPr lang="en-US" i="1">
                          <a:solidFill>
                            <a:srgbClr val="FF6600"/>
                          </a:solidFill>
                          <a:latin typeface="Cambria Math" panose="02040503050406030204" pitchFamily="18" charset="0"/>
                        </a:rPr>
                        <m:t>(</m:t>
                      </m:r>
                      <m:r>
                        <a:rPr lang="en-US" i="1">
                          <a:solidFill>
                            <a:srgbClr val="FF6600"/>
                          </a:solidFill>
                          <a:latin typeface="Cambria Math" panose="02040503050406030204" pitchFamily="18" charset="0"/>
                        </a:rPr>
                        <m:t>𝑠</m:t>
                      </m:r>
                      <m:r>
                        <a:rPr lang="en-US" i="1">
                          <a:solidFill>
                            <a:srgbClr val="FF6600"/>
                          </a:solidFill>
                          <a:latin typeface="Cambria Math" panose="02040503050406030204" pitchFamily="18" charset="0"/>
                        </a:rPr>
                        <m:t>)=14</m:t>
                      </m:r>
                    </m:oMath>
                  </m:oMathPara>
                </a14:m>
                <a:endParaRPr lang="en-US" dirty="0">
                  <a:solidFill>
                    <a:srgbClr val="FF6600"/>
                  </a:solidFill>
                </a:endParaRPr>
              </a:p>
            </p:txBody>
          </p:sp>
        </mc:Choice>
        <mc:Fallback>
          <p:sp>
            <p:nvSpPr>
              <p:cNvPr id="31" name="TextBox 30"/>
              <p:cNvSpPr txBox="1">
                <a:spLocks noRot="1" noChangeAspect="1" noMove="1" noResize="1" noEditPoints="1" noAdjustHandles="1" noChangeArrowheads="1" noChangeShapeType="1" noTextEdit="1"/>
              </p:cNvSpPr>
              <p:nvPr/>
            </p:nvSpPr>
            <p:spPr>
              <a:xfrm>
                <a:off x="7675517" y="2826677"/>
                <a:ext cx="1257588" cy="923330"/>
              </a:xfrm>
              <a:prstGeom prst="rect">
                <a:avLst/>
              </a:prstGeom>
              <a:blipFill rotWithShape="0">
                <a:blip r:embed="rId19"/>
                <a:stretch>
                  <a:fillRect b="-5298"/>
                </a:stretch>
              </a:blipFill>
            </p:spPr>
            <p:txBody>
              <a:bodyPr/>
              <a:lstStyle/>
              <a:p>
                <a:r>
                  <a:rPr lang="en-US">
                    <a:noFill/>
                  </a:rPr>
                  <a:t> </a:t>
                </a:r>
              </a:p>
            </p:txBody>
          </p:sp>
        </mc:Fallback>
      </mc:AlternateContent>
      <p:sp>
        <p:nvSpPr>
          <p:cNvPr id="32" name="Oval 31"/>
          <p:cNvSpPr/>
          <p:nvPr/>
        </p:nvSpPr>
        <p:spPr>
          <a:xfrm>
            <a:off x="6305034" y="4266223"/>
            <a:ext cx="814046" cy="999281"/>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endParaRPr>
          </a:p>
        </p:txBody>
      </p:sp>
      <mc:AlternateContent xmlns:mc="http://schemas.openxmlformats.org/markup-compatibility/2006">
        <mc:Choice xmlns:a14="http://schemas.microsoft.com/office/drawing/2010/main" Requires="a14">
          <p:sp>
            <p:nvSpPr>
              <p:cNvPr id="33" name="Rectangle 32"/>
              <p:cNvSpPr/>
              <p:nvPr/>
            </p:nvSpPr>
            <p:spPr>
              <a:xfrm>
                <a:off x="3520633" y="152400"/>
                <a:ext cx="4572000" cy="646331"/>
              </a:xfrm>
              <a:prstGeom prst="rect">
                <a:avLst/>
              </a:prstGeom>
            </p:spPr>
            <p:txBody>
              <a:bodyPr>
                <a:spAutoFit/>
              </a:bodyPr>
              <a:lstStyle/>
              <a:p>
                <a:pPr lvl="2"/>
                <a14:m>
                  <m:oMath xmlns:m="http://schemas.openxmlformats.org/officeDocument/2006/math">
                    <m:r>
                      <a:rPr lang="en-US" i="1" dirty="0" smtClean="0">
                        <a:solidFill>
                          <a:srgbClr val="FF0000"/>
                        </a:solidFill>
                        <a:latin typeface="Cambria Math" panose="02040503050406030204" pitchFamily="18" charset="0"/>
                      </a:rPr>
                      <m:t>𝛼</m:t>
                    </m:r>
                  </m:oMath>
                </a14:m>
                <a:r>
                  <a:rPr lang="en-US" dirty="0" smtClean="0">
                    <a:solidFill>
                      <a:srgbClr val="FF0000"/>
                    </a:solidFill>
                  </a:rPr>
                  <a:t>:</a:t>
                </a:r>
                <a:r>
                  <a:rPr lang="en-US" dirty="0">
                    <a:solidFill>
                      <a:srgbClr val="FF0000"/>
                    </a:solidFill>
                  </a:rPr>
                  <a:t> </a:t>
                </a:r>
                <a:r>
                  <a:rPr lang="en-US" dirty="0" smtClean="0">
                    <a:solidFill>
                      <a:srgbClr val="FF0000"/>
                    </a:solidFill>
                  </a:rPr>
                  <a:t>lower-bound of </a:t>
                </a:r>
                <a:r>
                  <a:rPr lang="en-US" dirty="0" smtClean="0">
                    <a:solidFill>
                      <a:srgbClr val="FF0000"/>
                    </a:solidFill>
                  </a:rPr>
                  <a:t>minimax value</a:t>
                </a:r>
                <a:endParaRPr lang="en-US" dirty="0" smtClean="0">
                  <a:solidFill>
                    <a:srgbClr val="FF0000"/>
                  </a:solidFill>
                </a:endParaRPr>
              </a:p>
              <a:p>
                <a:pPr lvl="2"/>
                <a14:m>
                  <m:oMath xmlns:m="http://schemas.openxmlformats.org/officeDocument/2006/math">
                    <m:r>
                      <a:rPr lang="en-US" b="0" i="1" dirty="0" smtClean="0">
                        <a:solidFill>
                          <a:srgbClr val="FF0000"/>
                        </a:solidFill>
                        <a:latin typeface="Cambria Math" panose="02040503050406030204" pitchFamily="18" charset="0"/>
                      </a:rPr>
                      <m:t>𝛽</m:t>
                    </m:r>
                  </m:oMath>
                </a14:m>
                <a:r>
                  <a:rPr lang="en-US" dirty="0">
                    <a:solidFill>
                      <a:srgbClr val="FF0000"/>
                    </a:solidFill>
                  </a:rPr>
                  <a:t>: </a:t>
                </a:r>
                <a:r>
                  <a:rPr lang="en-US" dirty="0" smtClean="0">
                    <a:solidFill>
                      <a:srgbClr val="FF0000"/>
                    </a:solidFill>
                  </a:rPr>
                  <a:t>upper-bound </a:t>
                </a:r>
                <a:r>
                  <a:rPr lang="en-US" dirty="0">
                    <a:solidFill>
                      <a:srgbClr val="FF0000"/>
                    </a:solidFill>
                  </a:rPr>
                  <a:t>of </a:t>
                </a:r>
                <a:r>
                  <a:rPr lang="en-US" dirty="0" smtClean="0">
                    <a:solidFill>
                      <a:srgbClr val="FF0000"/>
                    </a:solidFill>
                  </a:rPr>
                  <a:t>minimax </a:t>
                </a:r>
                <a:r>
                  <a:rPr lang="en-US" dirty="0" smtClean="0">
                    <a:solidFill>
                      <a:srgbClr val="FF0000"/>
                    </a:solidFill>
                  </a:rPr>
                  <a:t>value</a:t>
                </a:r>
                <a:endParaRPr lang="en-US" dirty="0">
                  <a:solidFill>
                    <a:srgbClr val="FF0000"/>
                  </a:solidFill>
                </a:endParaRPr>
              </a:p>
            </p:txBody>
          </p:sp>
        </mc:Choice>
        <mc:Fallback>
          <p:sp>
            <p:nvSpPr>
              <p:cNvPr id="33" name="Rectangle 32"/>
              <p:cNvSpPr>
                <a:spLocks noRot="1" noChangeAspect="1" noMove="1" noResize="1" noEditPoints="1" noAdjustHandles="1" noChangeArrowheads="1" noChangeShapeType="1" noTextEdit="1"/>
              </p:cNvSpPr>
              <p:nvPr/>
            </p:nvSpPr>
            <p:spPr>
              <a:xfrm>
                <a:off x="3520633" y="152400"/>
                <a:ext cx="4572000" cy="646331"/>
              </a:xfrm>
              <a:prstGeom prst="rect">
                <a:avLst/>
              </a:prstGeom>
              <a:blipFill rotWithShape="0">
                <a:blip r:embed="rId20"/>
                <a:stretch>
                  <a:fillRect t="-4717" b="-14151"/>
                </a:stretch>
              </a:blipFill>
            </p:spPr>
            <p:txBody>
              <a:bodyPr/>
              <a:lstStyle/>
              <a:p>
                <a:r>
                  <a:rPr lang="en-US">
                    <a:noFill/>
                  </a:rPr>
                  <a:t> </a:t>
                </a:r>
              </a:p>
            </p:txBody>
          </p:sp>
        </mc:Fallback>
      </mc:AlternateContent>
      <p:sp>
        <p:nvSpPr>
          <p:cNvPr id="34" name="Oval 33"/>
          <p:cNvSpPr/>
          <p:nvPr/>
        </p:nvSpPr>
        <p:spPr>
          <a:xfrm>
            <a:off x="7102085" y="4255108"/>
            <a:ext cx="814046" cy="999281"/>
          </a:xfrm>
          <a:prstGeom prst="ellipse">
            <a:avLst/>
          </a:pr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endParaRPr>
          </a:p>
        </p:txBody>
      </p:sp>
      <p:sp>
        <p:nvSpPr>
          <p:cNvPr id="35" name="Oval 34"/>
          <p:cNvSpPr/>
          <p:nvPr/>
        </p:nvSpPr>
        <p:spPr>
          <a:xfrm>
            <a:off x="7779203" y="4276330"/>
            <a:ext cx="814046" cy="999281"/>
          </a:xfrm>
          <a:prstGeom prst="ellipse">
            <a:avLst/>
          </a:pr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endParaRPr>
          </a:p>
        </p:txBody>
      </p:sp>
    </p:spTree>
    <p:extLst>
      <p:ext uri="{BB962C8B-B14F-4D97-AF65-F5344CB8AC3E}">
        <p14:creationId xmlns:p14="http://schemas.microsoft.com/office/powerpoint/2010/main" val="4895432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Multi-Agent Systems</a:t>
            </a:r>
          </a:p>
        </p:txBody>
      </p:sp>
      <p:sp>
        <p:nvSpPr>
          <p:cNvPr id="4" name="Date Placeholder 3"/>
          <p:cNvSpPr>
            <a:spLocks noGrp="1"/>
          </p:cNvSpPr>
          <p:nvPr>
            <p:ph type="dt" sz="half" idx="10"/>
          </p:nvPr>
        </p:nvSpPr>
        <p:spPr/>
        <p:txBody>
          <a:bodyPr/>
          <a:lstStyle/>
          <a:p>
            <a:fld id="{25DF680D-2C67-4C95-A53E-F5B5FCCE787F}" type="datetime1">
              <a:rPr lang="en-US" smtClean="0"/>
              <a:t>11/20/2018</a:t>
            </a:fld>
            <a:endParaRPr lang="en-US" dirty="0"/>
          </a:p>
        </p:txBody>
      </p:sp>
      <p:sp>
        <p:nvSpPr>
          <p:cNvPr id="5" name="Footer Placeholder 4"/>
          <p:cNvSpPr>
            <a:spLocks noGrp="1"/>
          </p:cNvSpPr>
          <p:nvPr>
            <p:ph type="ftr" sz="quarter" idx="11"/>
          </p:nvPr>
        </p:nvSpPr>
        <p:spPr/>
        <p:txBody>
          <a:bodyPr/>
          <a:lstStyle/>
          <a:p>
            <a:r>
              <a:rPr lang="en-US" smtClean="0"/>
              <a:t>Fei Fang</a:t>
            </a:r>
            <a:endParaRPr lang="en-US" dirty="0"/>
          </a:p>
        </p:txBody>
      </p:sp>
      <p:sp>
        <p:nvSpPr>
          <p:cNvPr id="6" name="Slide Number Placeholder 5"/>
          <p:cNvSpPr>
            <a:spLocks noGrp="1"/>
          </p:cNvSpPr>
          <p:nvPr>
            <p:ph type="sldNum" sz="quarter" idx="12"/>
          </p:nvPr>
        </p:nvSpPr>
        <p:spPr/>
        <p:txBody>
          <a:bodyPr/>
          <a:lstStyle/>
          <a:p>
            <a:fld id="{A3B20E47-2A4C-4221-B6B9-A2AC2F1C1077}" type="slidenum">
              <a:rPr lang="en-US" smtClean="0"/>
              <a:pPr/>
              <a:t>4</a:t>
            </a:fld>
            <a:endParaRPr lang="en-US" dirty="0"/>
          </a:p>
        </p:txBody>
      </p:sp>
      <p:pic>
        <p:nvPicPr>
          <p:cNvPr id="1026" name="Picture 2" descr="Image result for basketball game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59230" y="1313945"/>
            <a:ext cx="3243337" cy="216328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robocup"/>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78263" y="1500339"/>
            <a:ext cx="2577232" cy="1932924"/>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6115824" y="1141743"/>
            <a:ext cx="1550424" cy="369332"/>
          </a:xfrm>
          <a:prstGeom prst="rect">
            <a:avLst/>
          </a:prstGeom>
          <a:noFill/>
        </p:spPr>
        <p:txBody>
          <a:bodyPr wrap="none" rtlCol="0">
            <a:spAutoFit/>
          </a:bodyPr>
          <a:lstStyle/>
          <a:p>
            <a:r>
              <a:rPr lang="en-US" dirty="0" err="1" smtClean="0"/>
              <a:t>Robocup</a:t>
            </a:r>
            <a:r>
              <a:rPr lang="en-US" dirty="0" smtClean="0"/>
              <a:t> 2006</a:t>
            </a:r>
            <a:endParaRPr lang="en-US" dirty="0"/>
          </a:p>
        </p:txBody>
      </p:sp>
      <p:pic>
        <p:nvPicPr>
          <p:cNvPr id="1030" name="Picture 6" descr="Holdem.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1629" y="4486063"/>
            <a:ext cx="2381250" cy="1695451"/>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s://upload.wikimedia.org/wikipedia/commons/thumb/c/c0/Texas_Hold%27em_Poker_Table_with_Blinds.svg/350px-Texas_Hold%27em_Poker_Table_with_Blinds.svg.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42879" y="4418485"/>
            <a:ext cx="3100803" cy="1763029"/>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1628652" y="4011632"/>
            <a:ext cx="1568699" cy="369332"/>
          </a:xfrm>
          <a:prstGeom prst="rect">
            <a:avLst/>
          </a:prstGeom>
          <a:noFill/>
        </p:spPr>
        <p:txBody>
          <a:bodyPr wrap="none" rtlCol="0">
            <a:spAutoFit/>
          </a:bodyPr>
          <a:lstStyle/>
          <a:p>
            <a:r>
              <a:rPr lang="en-US" dirty="0" smtClean="0"/>
              <a:t>Texas </a:t>
            </a:r>
            <a:r>
              <a:rPr lang="en-US" dirty="0" err="1" smtClean="0"/>
              <a:t>Hold’em</a:t>
            </a:r>
            <a:endParaRPr lang="en-US" dirty="0"/>
          </a:p>
        </p:txBody>
      </p:sp>
      <p:pic>
        <p:nvPicPr>
          <p:cNvPr id="1034" name="Picture 10" descr="Playing mafia game.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15824" y="4011632"/>
            <a:ext cx="2750619" cy="1825412"/>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6891036" y="3608099"/>
            <a:ext cx="1290738" cy="369332"/>
          </a:xfrm>
          <a:prstGeom prst="rect">
            <a:avLst/>
          </a:prstGeom>
          <a:noFill/>
        </p:spPr>
        <p:txBody>
          <a:bodyPr wrap="none" rtlCol="0">
            <a:spAutoFit/>
          </a:bodyPr>
          <a:lstStyle/>
          <a:p>
            <a:r>
              <a:rPr lang="en-US" dirty="0" smtClean="0"/>
              <a:t>Mafia Game</a:t>
            </a:r>
            <a:endParaRPr lang="en-US" dirty="0"/>
          </a:p>
        </p:txBody>
      </p:sp>
    </p:spTree>
    <p:extLst>
      <p:ext uri="{BB962C8B-B14F-4D97-AF65-F5344CB8AC3E}">
        <p14:creationId xmlns:p14="http://schemas.microsoft.com/office/powerpoint/2010/main" val="395397484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p:cNvSpPr>
                <a:spLocks noGrp="1"/>
              </p:cNvSpPr>
              <p:nvPr>
                <p:ph type="title"/>
              </p:nvPr>
            </p:nvSpPr>
            <p:spPr/>
            <p:txBody>
              <a:bodyPr/>
              <a:lstStyle/>
              <a:p>
                <a14:m>
                  <m:oMath xmlns:m="http://schemas.openxmlformats.org/officeDocument/2006/math">
                    <m:r>
                      <a:rPr lang="en-US" i="1">
                        <a:latin typeface="Cambria Math" panose="02040503050406030204" pitchFamily="18" charset="0"/>
                      </a:rPr>
                      <m:t>𝛼</m:t>
                    </m:r>
                    <m:r>
                      <a:rPr lang="en-US" i="1">
                        <a:latin typeface="Cambria Math" panose="02040503050406030204" pitchFamily="18" charset="0"/>
                      </a:rPr>
                      <m:t>−</m:t>
                    </m:r>
                    <m:r>
                      <a:rPr lang="en-US" i="1">
                        <a:latin typeface="Cambria Math" panose="02040503050406030204" pitchFamily="18" charset="0"/>
                      </a:rPr>
                      <m:t>𝛽</m:t>
                    </m:r>
                  </m:oMath>
                </a14:m>
                <a:r>
                  <a:rPr lang="en-US" dirty="0"/>
                  <a:t> Pruning</a:t>
                </a:r>
              </a:p>
            </p:txBody>
          </p:sp>
        </mc:Choice>
        <mc:Fallback xmlns="">
          <p:sp>
            <p:nvSpPr>
              <p:cNvPr id="2" name="Title 1"/>
              <p:cNvSpPr>
                <a:spLocks noGrp="1" noRot="1" noChangeAspect="1" noMove="1" noResize="1" noEditPoints="1" noAdjustHandles="1" noChangeArrowheads="1" noChangeShapeType="1" noTextEdit="1"/>
              </p:cNvSpPr>
              <p:nvPr>
                <p:ph type="title"/>
              </p:nvPr>
            </p:nvSpPr>
            <p:spPr>
              <a:blipFill rotWithShape="0">
                <a:blip r:embed="rId2"/>
                <a:stretch>
                  <a:fillRect b="-22222"/>
                </a:stretch>
              </a:blipFill>
            </p:spPr>
            <p:txBody>
              <a:bodyPr/>
              <a:lstStyle/>
              <a:p>
                <a:r>
                  <a:rPr lang="en-US">
                    <a:noFill/>
                  </a:rPr>
                  <a:t> </a:t>
                </a:r>
              </a:p>
            </p:txBody>
          </p:sp>
        </mc:Fallback>
      </mc:AlternateContent>
      <p:pic>
        <p:nvPicPr>
          <p:cNvPr id="7" name="Content Placeholder 6"/>
          <p:cNvPicPr>
            <a:picLocks noGrp="1" noChangeAspect="1"/>
          </p:cNvPicPr>
          <p:nvPr>
            <p:ph sz="quarter" idx="1"/>
          </p:nvPr>
        </p:nvPicPr>
        <p:blipFill>
          <a:blip r:embed="rId3"/>
          <a:stretch>
            <a:fillRect/>
          </a:stretch>
        </p:blipFill>
        <p:spPr>
          <a:xfrm>
            <a:off x="1889302" y="1142200"/>
            <a:ext cx="4935421" cy="5096554"/>
          </a:xfrm>
          <a:prstGeom prst="rect">
            <a:avLst/>
          </a:prstGeom>
        </p:spPr>
      </p:pic>
      <p:sp>
        <p:nvSpPr>
          <p:cNvPr id="4" name="Date Placeholder 3"/>
          <p:cNvSpPr>
            <a:spLocks noGrp="1"/>
          </p:cNvSpPr>
          <p:nvPr>
            <p:ph type="dt" sz="half" idx="10"/>
          </p:nvPr>
        </p:nvSpPr>
        <p:spPr/>
        <p:txBody>
          <a:bodyPr/>
          <a:lstStyle/>
          <a:p>
            <a:fld id="{25DF680D-2C67-4C95-A53E-F5B5FCCE787F}" type="datetime1">
              <a:rPr lang="en-US" smtClean="0"/>
              <a:t>11/20/2018</a:t>
            </a:fld>
            <a:endParaRPr lang="en-US" dirty="0"/>
          </a:p>
        </p:txBody>
      </p:sp>
      <p:sp>
        <p:nvSpPr>
          <p:cNvPr id="5" name="Footer Placeholder 4"/>
          <p:cNvSpPr>
            <a:spLocks noGrp="1"/>
          </p:cNvSpPr>
          <p:nvPr>
            <p:ph type="ftr" sz="quarter" idx="11"/>
          </p:nvPr>
        </p:nvSpPr>
        <p:spPr/>
        <p:txBody>
          <a:bodyPr/>
          <a:lstStyle/>
          <a:p>
            <a:r>
              <a:rPr lang="en-US" smtClean="0"/>
              <a:t>Fei Fang</a:t>
            </a:r>
            <a:endParaRPr lang="en-US" dirty="0"/>
          </a:p>
        </p:txBody>
      </p:sp>
      <p:sp>
        <p:nvSpPr>
          <p:cNvPr id="6" name="Slide Number Placeholder 5"/>
          <p:cNvSpPr>
            <a:spLocks noGrp="1"/>
          </p:cNvSpPr>
          <p:nvPr>
            <p:ph type="sldNum" sz="quarter" idx="12"/>
          </p:nvPr>
        </p:nvSpPr>
        <p:spPr/>
        <p:txBody>
          <a:bodyPr/>
          <a:lstStyle/>
          <a:p>
            <a:fld id="{A3B20E47-2A4C-4221-B6B9-A2AC2F1C1077}" type="slidenum">
              <a:rPr lang="en-US" smtClean="0"/>
              <a:pPr/>
              <a:t>40</a:t>
            </a:fld>
            <a:endParaRPr lang="en-US" dirty="0"/>
          </a:p>
        </p:txBody>
      </p:sp>
      <mc:AlternateContent xmlns:mc="http://schemas.openxmlformats.org/markup-compatibility/2006">
        <mc:Choice xmlns:a14="http://schemas.microsoft.com/office/drawing/2010/main" Requires="a14">
          <p:sp>
            <p:nvSpPr>
              <p:cNvPr id="9" name="Rectangle 8"/>
              <p:cNvSpPr/>
              <p:nvPr/>
            </p:nvSpPr>
            <p:spPr>
              <a:xfrm>
                <a:off x="3520633" y="152400"/>
                <a:ext cx="4572000" cy="646331"/>
              </a:xfrm>
              <a:prstGeom prst="rect">
                <a:avLst/>
              </a:prstGeom>
            </p:spPr>
            <p:txBody>
              <a:bodyPr>
                <a:spAutoFit/>
              </a:bodyPr>
              <a:lstStyle/>
              <a:p>
                <a:pPr lvl="2"/>
                <a14:m>
                  <m:oMath xmlns:m="http://schemas.openxmlformats.org/officeDocument/2006/math">
                    <m:r>
                      <a:rPr lang="en-US" i="1" dirty="0" smtClean="0">
                        <a:solidFill>
                          <a:srgbClr val="FF0000"/>
                        </a:solidFill>
                        <a:latin typeface="Cambria Math" panose="02040503050406030204" pitchFamily="18" charset="0"/>
                      </a:rPr>
                      <m:t>𝛼</m:t>
                    </m:r>
                  </m:oMath>
                </a14:m>
                <a:r>
                  <a:rPr lang="en-US" dirty="0" smtClean="0">
                    <a:solidFill>
                      <a:srgbClr val="FF0000"/>
                    </a:solidFill>
                  </a:rPr>
                  <a:t>:</a:t>
                </a:r>
                <a:r>
                  <a:rPr lang="en-US" dirty="0">
                    <a:solidFill>
                      <a:srgbClr val="FF0000"/>
                    </a:solidFill>
                  </a:rPr>
                  <a:t> </a:t>
                </a:r>
                <a:r>
                  <a:rPr lang="en-US" dirty="0" smtClean="0">
                    <a:solidFill>
                      <a:srgbClr val="FF0000"/>
                    </a:solidFill>
                  </a:rPr>
                  <a:t>lower-bound of </a:t>
                </a:r>
                <a:r>
                  <a:rPr lang="en-US" dirty="0" smtClean="0">
                    <a:solidFill>
                      <a:srgbClr val="FF0000"/>
                    </a:solidFill>
                  </a:rPr>
                  <a:t>minimax value</a:t>
                </a:r>
                <a:endParaRPr lang="en-US" dirty="0" smtClean="0">
                  <a:solidFill>
                    <a:srgbClr val="FF0000"/>
                  </a:solidFill>
                </a:endParaRPr>
              </a:p>
              <a:p>
                <a:pPr lvl="2"/>
                <a14:m>
                  <m:oMath xmlns:m="http://schemas.openxmlformats.org/officeDocument/2006/math">
                    <m:r>
                      <a:rPr lang="en-US" b="0" i="1" dirty="0" smtClean="0">
                        <a:solidFill>
                          <a:srgbClr val="FF0000"/>
                        </a:solidFill>
                        <a:latin typeface="Cambria Math" panose="02040503050406030204" pitchFamily="18" charset="0"/>
                      </a:rPr>
                      <m:t>𝛽</m:t>
                    </m:r>
                  </m:oMath>
                </a14:m>
                <a:r>
                  <a:rPr lang="en-US" dirty="0">
                    <a:solidFill>
                      <a:srgbClr val="FF0000"/>
                    </a:solidFill>
                  </a:rPr>
                  <a:t>: </a:t>
                </a:r>
                <a:r>
                  <a:rPr lang="en-US" dirty="0" smtClean="0">
                    <a:solidFill>
                      <a:srgbClr val="FF0000"/>
                    </a:solidFill>
                  </a:rPr>
                  <a:t>upper-bound </a:t>
                </a:r>
                <a:r>
                  <a:rPr lang="en-US" dirty="0">
                    <a:solidFill>
                      <a:srgbClr val="FF0000"/>
                    </a:solidFill>
                  </a:rPr>
                  <a:t>of </a:t>
                </a:r>
                <a:r>
                  <a:rPr lang="en-US" dirty="0" smtClean="0">
                    <a:solidFill>
                      <a:srgbClr val="FF0000"/>
                    </a:solidFill>
                  </a:rPr>
                  <a:t>minimax </a:t>
                </a:r>
                <a:r>
                  <a:rPr lang="en-US" dirty="0" smtClean="0">
                    <a:solidFill>
                      <a:srgbClr val="FF0000"/>
                    </a:solidFill>
                  </a:rPr>
                  <a:t>value</a:t>
                </a:r>
                <a:endParaRPr lang="en-US" dirty="0">
                  <a:solidFill>
                    <a:srgbClr val="FF0000"/>
                  </a:solidFill>
                </a:endParaRPr>
              </a:p>
            </p:txBody>
          </p:sp>
        </mc:Choice>
        <mc:Fallback>
          <p:sp>
            <p:nvSpPr>
              <p:cNvPr id="9" name="Rectangle 8"/>
              <p:cNvSpPr>
                <a:spLocks noRot="1" noChangeAspect="1" noMove="1" noResize="1" noEditPoints="1" noAdjustHandles="1" noChangeArrowheads="1" noChangeShapeType="1" noTextEdit="1"/>
              </p:cNvSpPr>
              <p:nvPr/>
            </p:nvSpPr>
            <p:spPr>
              <a:xfrm>
                <a:off x="3520633" y="152400"/>
                <a:ext cx="4572000" cy="646331"/>
              </a:xfrm>
              <a:prstGeom prst="rect">
                <a:avLst/>
              </a:prstGeom>
              <a:blipFill rotWithShape="0">
                <a:blip r:embed="rId4"/>
                <a:stretch>
                  <a:fillRect t="-4717" b="-14151"/>
                </a:stretch>
              </a:blipFill>
            </p:spPr>
            <p:txBody>
              <a:bodyPr/>
              <a:lstStyle/>
              <a:p>
                <a:r>
                  <a:rPr lang="en-US">
                    <a:noFill/>
                  </a:rPr>
                  <a:t> </a:t>
                </a:r>
              </a:p>
            </p:txBody>
          </p:sp>
        </mc:Fallback>
      </mc:AlternateContent>
    </p:spTree>
    <p:extLst>
      <p:ext uri="{BB962C8B-B14F-4D97-AF65-F5344CB8AC3E}">
        <p14:creationId xmlns:p14="http://schemas.microsoft.com/office/powerpoint/2010/main" val="283532668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p:cNvSpPr>
                <a:spLocks noGrp="1"/>
              </p:cNvSpPr>
              <p:nvPr>
                <p:ph type="title"/>
              </p:nvPr>
            </p:nvSpPr>
            <p:spPr/>
            <p:txBody>
              <a:bodyPr/>
              <a:lstStyle/>
              <a:p>
                <a14:m>
                  <m:oMath xmlns:m="http://schemas.openxmlformats.org/officeDocument/2006/math">
                    <m:r>
                      <a:rPr lang="en-US" i="1">
                        <a:latin typeface="Cambria Math" panose="02040503050406030204" pitchFamily="18" charset="0"/>
                      </a:rPr>
                      <m:t>𝛼</m:t>
                    </m:r>
                    <m:r>
                      <a:rPr lang="en-US" i="1">
                        <a:latin typeface="Cambria Math" panose="02040503050406030204" pitchFamily="18" charset="0"/>
                      </a:rPr>
                      <m:t>−</m:t>
                    </m:r>
                    <m:r>
                      <a:rPr lang="en-US" i="1">
                        <a:latin typeface="Cambria Math" panose="02040503050406030204" pitchFamily="18" charset="0"/>
                      </a:rPr>
                      <m:t>𝛽</m:t>
                    </m:r>
                  </m:oMath>
                </a14:m>
                <a:r>
                  <a:rPr lang="en-US" dirty="0"/>
                  <a:t> Pruning</a:t>
                </a:r>
              </a:p>
            </p:txBody>
          </p:sp>
        </mc:Choice>
        <mc:Fallback xmlns="">
          <p:sp>
            <p:nvSpPr>
              <p:cNvPr id="2" name="Title 1"/>
              <p:cNvSpPr>
                <a:spLocks noGrp="1" noRot="1" noChangeAspect="1" noMove="1" noResize="1" noEditPoints="1" noAdjustHandles="1" noChangeArrowheads="1" noChangeShapeType="1" noTextEdit="1"/>
              </p:cNvSpPr>
              <p:nvPr>
                <p:ph type="title"/>
              </p:nvPr>
            </p:nvSpPr>
            <p:spPr>
              <a:blipFill rotWithShape="0">
                <a:blip r:embed="rId2"/>
                <a:stretch>
                  <a:fillRect b="-22222"/>
                </a:stretch>
              </a:blipFill>
            </p:spPr>
            <p:txBody>
              <a:bodyPr/>
              <a:lstStyle/>
              <a:p>
                <a:r>
                  <a:rPr lang="en-US">
                    <a:noFill/>
                  </a:rPr>
                  <a:t> </a:t>
                </a:r>
              </a:p>
            </p:txBody>
          </p:sp>
        </mc:Fallback>
      </mc:AlternateContent>
      <p:sp>
        <p:nvSpPr>
          <p:cNvPr id="3" name="Content Placeholder 2"/>
          <p:cNvSpPr>
            <a:spLocks noGrp="1"/>
          </p:cNvSpPr>
          <p:nvPr>
            <p:ph sz="quarter" idx="1"/>
          </p:nvPr>
        </p:nvSpPr>
        <p:spPr/>
        <p:txBody>
          <a:bodyPr/>
          <a:lstStyle/>
          <a:p>
            <a:r>
              <a:rPr lang="en-US" dirty="0" smtClean="0"/>
              <a:t>Effectiveness depends on the ordering of successors</a:t>
            </a:r>
          </a:p>
          <a:p>
            <a:r>
              <a:rPr lang="en-US" dirty="0"/>
              <a:t>With perfect ordering, can search twice as deep in a given amount of </a:t>
            </a:r>
            <a:r>
              <a:rPr lang="en-US" dirty="0" smtClean="0"/>
              <a:t>time</a:t>
            </a:r>
            <a:endParaRPr lang="en-US" dirty="0"/>
          </a:p>
          <a:p>
            <a:r>
              <a:rPr lang="en-US" dirty="0"/>
              <a:t>While perfect ordering cannot be achieved, simple heuristics are very </a:t>
            </a:r>
            <a:r>
              <a:rPr lang="en-US" dirty="0" smtClean="0"/>
              <a:t>effective</a:t>
            </a:r>
            <a:endParaRPr lang="en-US" dirty="0"/>
          </a:p>
          <a:p>
            <a:endParaRPr lang="en-US" dirty="0"/>
          </a:p>
        </p:txBody>
      </p:sp>
      <p:sp>
        <p:nvSpPr>
          <p:cNvPr id="4" name="Date Placeholder 3"/>
          <p:cNvSpPr>
            <a:spLocks noGrp="1"/>
          </p:cNvSpPr>
          <p:nvPr>
            <p:ph type="dt" sz="half" idx="10"/>
          </p:nvPr>
        </p:nvSpPr>
        <p:spPr/>
        <p:txBody>
          <a:bodyPr/>
          <a:lstStyle/>
          <a:p>
            <a:fld id="{25DF680D-2C67-4C95-A53E-F5B5FCCE787F}" type="datetime1">
              <a:rPr lang="en-US" smtClean="0"/>
              <a:t>11/20/2018</a:t>
            </a:fld>
            <a:endParaRPr lang="en-US" dirty="0"/>
          </a:p>
        </p:txBody>
      </p:sp>
      <p:sp>
        <p:nvSpPr>
          <p:cNvPr id="5" name="Footer Placeholder 4"/>
          <p:cNvSpPr>
            <a:spLocks noGrp="1"/>
          </p:cNvSpPr>
          <p:nvPr>
            <p:ph type="ftr" sz="quarter" idx="11"/>
          </p:nvPr>
        </p:nvSpPr>
        <p:spPr/>
        <p:txBody>
          <a:bodyPr/>
          <a:lstStyle/>
          <a:p>
            <a:r>
              <a:rPr lang="en-US" smtClean="0"/>
              <a:t>Fei Fang</a:t>
            </a:r>
            <a:endParaRPr lang="en-US" dirty="0"/>
          </a:p>
        </p:txBody>
      </p:sp>
      <p:sp>
        <p:nvSpPr>
          <p:cNvPr id="6" name="Slide Number Placeholder 5"/>
          <p:cNvSpPr>
            <a:spLocks noGrp="1"/>
          </p:cNvSpPr>
          <p:nvPr>
            <p:ph type="sldNum" sz="quarter" idx="12"/>
          </p:nvPr>
        </p:nvSpPr>
        <p:spPr/>
        <p:txBody>
          <a:bodyPr/>
          <a:lstStyle/>
          <a:p>
            <a:fld id="{A3B20E47-2A4C-4221-B6B9-A2AC2F1C1077}" type="slidenum">
              <a:rPr lang="en-US" smtClean="0"/>
              <a:pPr/>
              <a:t>41</a:t>
            </a:fld>
            <a:endParaRPr lang="en-US" dirty="0"/>
          </a:p>
        </p:txBody>
      </p:sp>
    </p:spTree>
    <p:extLst>
      <p:ext uri="{BB962C8B-B14F-4D97-AF65-F5344CB8AC3E}">
        <p14:creationId xmlns:p14="http://schemas.microsoft.com/office/powerpoint/2010/main" val="384837886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Iterative Deepening Search</a:t>
            </a:r>
          </a:p>
        </p:txBody>
      </p:sp>
      <mc:AlternateContent xmlns:mc="http://schemas.openxmlformats.org/markup-compatibility/2006" xmlns:a14="http://schemas.microsoft.com/office/drawing/2010/main">
        <mc:Choice Requires="a14">
          <p:sp>
            <p:nvSpPr>
              <p:cNvPr id="3" name="Content Placeholder 2"/>
              <p:cNvSpPr>
                <a:spLocks noGrp="1"/>
              </p:cNvSpPr>
              <p:nvPr>
                <p:ph sz="quarter" idx="1"/>
              </p:nvPr>
            </p:nvSpPr>
            <p:spPr/>
            <p:txBody>
              <a:bodyPr>
                <a:normAutofit/>
              </a:bodyPr>
              <a:lstStyle/>
              <a:p>
                <a:r>
                  <a:rPr lang="en-US" dirty="0" smtClean="0"/>
                  <a:t>If we only care about the game value, or the optimal action at a specific game state, can we do better?</a:t>
                </a:r>
              </a:p>
              <a:p>
                <a:pPr lvl="1"/>
                <a:r>
                  <a:rPr lang="en-US" dirty="0"/>
                  <a:t>Trick </a:t>
                </a:r>
                <a:r>
                  <a:rPr lang="en-US" dirty="0" smtClean="0"/>
                  <a:t>3: Iterative Deepening Search</a:t>
                </a:r>
              </a:p>
              <a:p>
                <a:pPr lvl="1"/>
                <a:r>
                  <a:rPr lang="en-US" dirty="0" smtClean="0"/>
                  <a:t>Minimax Algorithm with varying depth limit </a:t>
                </a:r>
                <a14:m>
                  <m:oMath xmlns:m="http://schemas.openxmlformats.org/officeDocument/2006/math">
                    <m:r>
                      <a:rPr lang="en-US" b="0" i="1" smtClean="0">
                        <a:latin typeface="Cambria Math" panose="02040503050406030204" pitchFamily="18" charset="0"/>
                      </a:rPr>
                      <m:t>𝑑</m:t>
                    </m:r>
                  </m:oMath>
                </a14:m>
                <a:endParaRPr lang="en-US" dirty="0" smtClean="0"/>
              </a:p>
              <a:p>
                <a:pPr lvl="1"/>
                <a:r>
                  <a:rPr lang="en-US" dirty="0" smtClean="0"/>
                  <a:t>Can be integrated with </a:t>
                </a:r>
                <a14:m>
                  <m:oMath xmlns:m="http://schemas.openxmlformats.org/officeDocument/2006/math">
                    <m:r>
                      <a:rPr lang="en-US" b="0" i="1" smtClean="0">
                        <a:latin typeface="Cambria Math" panose="02040503050406030204" pitchFamily="18" charset="0"/>
                      </a:rPr>
                      <m:t>𝛼</m:t>
                    </m:r>
                    <m:r>
                      <a:rPr lang="en-US" b="0" i="1" smtClean="0">
                        <a:latin typeface="Cambria Math" panose="02040503050406030204" pitchFamily="18" charset="0"/>
                      </a:rPr>
                      <m:t>−</m:t>
                    </m:r>
                    <m:r>
                      <a:rPr lang="en-US" b="0" i="1" smtClean="0">
                        <a:latin typeface="Cambria Math" panose="02040503050406030204" pitchFamily="18" charset="0"/>
                      </a:rPr>
                      <m:t>𝛽</m:t>
                    </m:r>
                  </m:oMath>
                </a14:m>
                <a:r>
                  <a:rPr lang="en-US" dirty="0" smtClean="0"/>
                  <a:t> pruning: use result of a small </a:t>
                </a:r>
                <a14:m>
                  <m:oMath xmlns:m="http://schemas.openxmlformats.org/officeDocument/2006/math">
                    <m:r>
                      <a:rPr lang="en-US" b="0" i="1" smtClean="0">
                        <a:latin typeface="Cambria Math" panose="02040503050406030204" pitchFamily="18" charset="0"/>
                      </a:rPr>
                      <m:t>𝑑</m:t>
                    </m:r>
                  </m:oMath>
                </a14:m>
                <a:r>
                  <a:rPr lang="en-US" dirty="0" smtClean="0"/>
                  <a:t> to decide the ordering when search for a larger </a:t>
                </a:r>
                <a14:m>
                  <m:oMath xmlns:m="http://schemas.openxmlformats.org/officeDocument/2006/math">
                    <m:r>
                      <a:rPr lang="en-US" b="0" i="1" smtClean="0">
                        <a:latin typeface="Cambria Math" panose="02040503050406030204" pitchFamily="18" charset="0"/>
                      </a:rPr>
                      <m:t>𝑑</m:t>
                    </m:r>
                  </m:oMath>
                </a14:m>
                <a:endParaRPr lang="en-US" dirty="0" smtClean="0"/>
              </a:p>
              <a:p>
                <a:pPr lvl="1"/>
                <a:endParaRPr lang="en-US" dirty="0"/>
              </a:p>
              <a:p>
                <a:pPr lvl="1"/>
                <a:endParaRPr lang="en-US" dirty="0"/>
              </a:p>
              <a:p>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sz="quarter" idx="1"/>
              </p:nvPr>
            </p:nvSpPr>
            <p:spPr>
              <a:blipFill rotWithShape="0">
                <a:blip r:embed="rId2"/>
                <a:stretch>
                  <a:fillRect l="-741" t="-1235"/>
                </a:stretch>
              </a:blipFill>
            </p:spPr>
            <p:txBody>
              <a:bodyPr/>
              <a:lstStyle/>
              <a:p>
                <a:r>
                  <a:rPr lang="en-US">
                    <a:noFill/>
                  </a:rPr>
                  <a:t> </a:t>
                </a:r>
              </a:p>
            </p:txBody>
          </p:sp>
        </mc:Fallback>
      </mc:AlternateContent>
      <p:sp>
        <p:nvSpPr>
          <p:cNvPr id="4" name="Date Placeholder 3"/>
          <p:cNvSpPr>
            <a:spLocks noGrp="1"/>
          </p:cNvSpPr>
          <p:nvPr>
            <p:ph type="dt" sz="half" idx="10"/>
          </p:nvPr>
        </p:nvSpPr>
        <p:spPr/>
        <p:txBody>
          <a:bodyPr/>
          <a:lstStyle/>
          <a:p>
            <a:fld id="{25DF680D-2C67-4C95-A53E-F5B5FCCE787F}" type="datetime1">
              <a:rPr lang="en-US" smtClean="0"/>
              <a:t>11/20/2018</a:t>
            </a:fld>
            <a:endParaRPr lang="en-US" dirty="0"/>
          </a:p>
        </p:txBody>
      </p:sp>
      <p:sp>
        <p:nvSpPr>
          <p:cNvPr id="5" name="Footer Placeholder 4"/>
          <p:cNvSpPr>
            <a:spLocks noGrp="1"/>
          </p:cNvSpPr>
          <p:nvPr>
            <p:ph type="ftr" sz="quarter" idx="11"/>
          </p:nvPr>
        </p:nvSpPr>
        <p:spPr/>
        <p:txBody>
          <a:bodyPr/>
          <a:lstStyle/>
          <a:p>
            <a:r>
              <a:rPr lang="en-US" smtClean="0"/>
              <a:t>Fei Fang</a:t>
            </a:r>
            <a:endParaRPr lang="en-US" dirty="0"/>
          </a:p>
        </p:txBody>
      </p:sp>
      <p:sp>
        <p:nvSpPr>
          <p:cNvPr id="6" name="Slide Number Placeholder 5"/>
          <p:cNvSpPr>
            <a:spLocks noGrp="1"/>
          </p:cNvSpPr>
          <p:nvPr>
            <p:ph type="sldNum" sz="quarter" idx="12"/>
          </p:nvPr>
        </p:nvSpPr>
        <p:spPr/>
        <p:txBody>
          <a:bodyPr/>
          <a:lstStyle/>
          <a:p>
            <a:fld id="{A3B20E47-2A4C-4221-B6B9-A2AC2F1C1077}" type="slidenum">
              <a:rPr lang="en-US" smtClean="0"/>
              <a:pPr/>
              <a:t>42</a:t>
            </a:fld>
            <a:endParaRPr lang="en-US" dirty="0"/>
          </a:p>
        </p:txBody>
      </p:sp>
    </p:spTree>
    <p:extLst>
      <p:ext uri="{BB962C8B-B14F-4D97-AF65-F5344CB8AC3E}">
        <p14:creationId xmlns:p14="http://schemas.microsoft.com/office/powerpoint/2010/main" val="65691797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With Chance Nodes</a:t>
            </a:r>
            <a:endParaRPr lang="en-US" dirty="0"/>
          </a:p>
        </p:txBody>
      </p:sp>
      <p:pic>
        <p:nvPicPr>
          <p:cNvPr id="7" name="Content Placeholder 6"/>
          <p:cNvPicPr>
            <a:picLocks noGrp="1" noChangeAspect="1"/>
          </p:cNvPicPr>
          <p:nvPr>
            <p:ph sz="quarter" idx="1"/>
          </p:nvPr>
        </p:nvPicPr>
        <p:blipFill>
          <a:blip r:embed="rId2"/>
          <a:stretch>
            <a:fillRect/>
          </a:stretch>
        </p:blipFill>
        <p:spPr>
          <a:xfrm>
            <a:off x="1355667" y="1219200"/>
            <a:ext cx="6432666" cy="4937125"/>
          </a:xfrm>
          <a:prstGeom prst="rect">
            <a:avLst/>
          </a:prstGeom>
        </p:spPr>
      </p:pic>
      <p:sp>
        <p:nvSpPr>
          <p:cNvPr id="4" name="Date Placeholder 3"/>
          <p:cNvSpPr>
            <a:spLocks noGrp="1"/>
          </p:cNvSpPr>
          <p:nvPr>
            <p:ph type="dt" sz="half" idx="10"/>
          </p:nvPr>
        </p:nvSpPr>
        <p:spPr/>
        <p:txBody>
          <a:bodyPr/>
          <a:lstStyle/>
          <a:p>
            <a:fld id="{25DF680D-2C67-4C95-A53E-F5B5FCCE787F}" type="datetime1">
              <a:rPr lang="en-US" smtClean="0"/>
              <a:t>11/20/2018</a:t>
            </a:fld>
            <a:endParaRPr lang="en-US" dirty="0"/>
          </a:p>
        </p:txBody>
      </p:sp>
      <p:sp>
        <p:nvSpPr>
          <p:cNvPr id="5" name="Footer Placeholder 4"/>
          <p:cNvSpPr>
            <a:spLocks noGrp="1"/>
          </p:cNvSpPr>
          <p:nvPr>
            <p:ph type="ftr" sz="quarter" idx="11"/>
          </p:nvPr>
        </p:nvSpPr>
        <p:spPr/>
        <p:txBody>
          <a:bodyPr/>
          <a:lstStyle/>
          <a:p>
            <a:r>
              <a:rPr lang="en-US" smtClean="0"/>
              <a:t>Fei Fang</a:t>
            </a:r>
            <a:endParaRPr lang="en-US" dirty="0"/>
          </a:p>
        </p:txBody>
      </p:sp>
      <p:sp>
        <p:nvSpPr>
          <p:cNvPr id="6" name="Slide Number Placeholder 5"/>
          <p:cNvSpPr>
            <a:spLocks noGrp="1"/>
          </p:cNvSpPr>
          <p:nvPr>
            <p:ph type="sldNum" sz="quarter" idx="12"/>
          </p:nvPr>
        </p:nvSpPr>
        <p:spPr/>
        <p:txBody>
          <a:bodyPr/>
          <a:lstStyle/>
          <a:p>
            <a:fld id="{A3B20E47-2A4C-4221-B6B9-A2AC2F1C1077}" type="slidenum">
              <a:rPr lang="en-US" smtClean="0"/>
              <a:pPr/>
              <a:t>43</a:t>
            </a:fld>
            <a:endParaRPr lang="en-US" dirty="0"/>
          </a:p>
        </p:txBody>
      </p:sp>
    </p:spTree>
    <p:extLst>
      <p:ext uri="{BB962C8B-B14F-4D97-AF65-F5344CB8AC3E}">
        <p14:creationId xmlns:p14="http://schemas.microsoft.com/office/powerpoint/2010/main" val="183653091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Before Deep Blue</a:t>
            </a:r>
          </a:p>
        </p:txBody>
      </p:sp>
      <p:graphicFrame>
        <p:nvGraphicFramePr>
          <p:cNvPr id="7" name="Content Placeholder 6"/>
          <p:cNvGraphicFramePr>
            <a:graphicFrameLocks noGrp="1"/>
          </p:cNvGraphicFramePr>
          <p:nvPr>
            <p:ph sz="quarter" idx="1"/>
            <p:extLst>
              <p:ext uri="{D42A27DB-BD31-4B8C-83A1-F6EECF244321}">
                <p14:modId xmlns:p14="http://schemas.microsoft.com/office/powerpoint/2010/main" val="497858403"/>
              </p:ext>
            </p:extLst>
          </p:nvPr>
        </p:nvGraphicFramePr>
        <p:xfrm>
          <a:off x="457200" y="1219200"/>
          <a:ext cx="8229600" cy="5156200"/>
        </p:xfrm>
        <a:graphic>
          <a:graphicData uri="http://schemas.openxmlformats.org/drawingml/2006/table">
            <a:tbl>
              <a:tblPr firstRow="1" bandRow="1">
                <a:tableStyleId>{6E25E649-3F16-4E02-A733-19D2CDBF48F0}</a:tableStyleId>
              </a:tblPr>
              <a:tblGrid>
                <a:gridCol w="2743200"/>
                <a:gridCol w="4207397"/>
                <a:gridCol w="1279003"/>
              </a:tblGrid>
              <a:tr h="370840">
                <a:tc>
                  <a:txBody>
                    <a:bodyPr/>
                    <a:lstStyle/>
                    <a:p>
                      <a:r>
                        <a:rPr lang="en-US" dirty="0" smtClean="0"/>
                        <a:t>Name</a:t>
                      </a:r>
                      <a:r>
                        <a:rPr lang="en-US" baseline="0" dirty="0" smtClean="0"/>
                        <a:t> of AI program / contributors</a:t>
                      </a:r>
                      <a:endParaRPr lang="en-US" dirty="0"/>
                    </a:p>
                  </a:txBody>
                  <a:tcPr/>
                </a:tc>
                <a:tc>
                  <a:txBody>
                    <a:bodyPr/>
                    <a:lstStyle/>
                    <a:p>
                      <a:r>
                        <a:rPr lang="en-US" dirty="0" smtClean="0"/>
                        <a:t>Key Technique</a:t>
                      </a:r>
                      <a:endParaRPr lang="en-US" dirty="0"/>
                    </a:p>
                  </a:txBody>
                  <a:tcPr/>
                </a:tc>
                <a:tc>
                  <a:txBody>
                    <a:bodyPr/>
                    <a:lstStyle/>
                    <a:p>
                      <a:r>
                        <a:rPr lang="en-US" dirty="0" smtClean="0"/>
                        <a:t>Year</a:t>
                      </a:r>
                      <a:endParaRPr lang="en-US" dirty="0"/>
                    </a:p>
                  </a:txBody>
                  <a:tcPr/>
                </a:tc>
              </a:tr>
              <a:tr h="370840">
                <a:tc>
                  <a:txBody>
                    <a:bodyPr/>
                    <a:lstStyle/>
                    <a:p>
                      <a:r>
                        <a:rPr lang="en-US" dirty="0" smtClean="0"/>
                        <a:t>Claude</a:t>
                      </a:r>
                      <a:r>
                        <a:rPr lang="en-US" baseline="0" dirty="0" smtClean="0"/>
                        <a:t> Shannon, Alan Turing</a:t>
                      </a:r>
                      <a:endParaRPr lang="en-US" dirty="0"/>
                    </a:p>
                  </a:txBody>
                  <a:tcPr/>
                </a:tc>
                <a:tc>
                  <a:txBody>
                    <a:bodyPr/>
                    <a:lstStyle/>
                    <a:p>
                      <a:r>
                        <a:rPr lang="en-US" dirty="0" smtClean="0"/>
                        <a:t>Minimax search with</a:t>
                      </a:r>
                      <a:r>
                        <a:rPr lang="en-US" baseline="0" dirty="0" smtClean="0"/>
                        <a:t> scoring function (Static evaluation function)</a:t>
                      </a:r>
                      <a:endParaRPr lang="en-US" dirty="0"/>
                    </a:p>
                  </a:txBody>
                  <a:tcPr/>
                </a:tc>
                <a:tc>
                  <a:txBody>
                    <a:bodyPr/>
                    <a:lstStyle/>
                    <a:p>
                      <a:r>
                        <a:rPr lang="en-US" dirty="0" smtClean="0"/>
                        <a:t>1950</a:t>
                      </a:r>
                      <a:endParaRPr lang="en-US" dirty="0"/>
                    </a:p>
                  </a:txBody>
                  <a:tcPr/>
                </a:tc>
              </a:tr>
              <a:tr h="370840">
                <a:tc>
                  <a:txBody>
                    <a:bodyPr/>
                    <a:lstStyle/>
                    <a:p>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Opening Books</a:t>
                      </a:r>
                    </a:p>
                  </a:txBody>
                  <a:tcPr/>
                </a:tc>
                <a:tc>
                  <a:txBody>
                    <a:bodyPr/>
                    <a:lstStyle/>
                    <a:p>
                      <a:r>
                        <a:rPr lang="en-US" dirty="0" smtClean="0"/>
                        <a:t>1950s</a:t>
                      </a:r>
                      <a:endParaRPr lang="en-US" dirty="0"/>
                    </a:p>
                  </a:txBody>
                  <a:tcPr/>
                </a:tc>
              </a:tr>
              <a:tr h="370840">
                <a:tc>
                  <a:txBody>
                    <a:bodyPr/>
                    <a:lstStyle/>
                    <a:p>
                      <a:r>
                        <a:rPr lang="en-US" dirty="0" smtClean="0"/>
                        <a:t>KOTOK/McCarthy program &amp;ITEP program</a:t>
                      </a:r>
                      <a:endParaRPr lang="en-US" dirty="0"/>
                    </a:p>
                  </a:txBody>
                  <a:tcPr/>
                </a:tc>
                <a:tc>
                  <a:txBody>
                    <a:bodyPr/>
                    <a:lstStyle/>
                    <a:p>
                      <a:r>
                        <a:rPr lang="en-US" dirty="0" smtClean="0"/>
                        <a:t>Alpha-Beta search,</a:t>
                      </a:r>
                      <a:r>
                        <a:rPr lang="en-US" baseline="0" dirty="0" smtClean="0"/>
                        <a:t> Brute-force search</a:t>
                      </a:r>
                      <a:endParaRPr lang="en-US" dirty="0"/>
                    </a:p>
                  </a:txBody>
                  <a:tcPr/>
                </a:tc>
                <a:tc>
                  <a:txBody>
                    <a:bodyPr/>
                    <a:lstStyle/>
                    <a:p>
                      <a:r>
                        <a:rPr lang="en-US" dirty="0" smtClean="0"/>
                        <a:t>1966</a:t>
                      </a:r>
                      <a:endParaRPr lang="en-US" dirty="0"/>
                    </a:p>
                  </a:txBody>
                  <a:tcPr/>
                </a:tc>
              </a:tr>
              <a:tr h="370840">
                <a:tc>
                  <a:txBody>
                    <a:bodyPr/>
                    <a:lstStyle/>
                    <a:p>
                      <a:r>
                        <a:rPr lang="en-US" dirty="0" smtClean="0"/>
                        <a:t>MAC HACK</a:t>
                      </a:r>
                      <a:endParaRPr lang="en-US" dirty="0"/>
                    </a:p>
                  </a:txBody>
                  <a:tcPr/>
                </a:tc>
                <a:tc>
                  <a:txBody>
                    <a:bodyPr/>
                    <a:lstStyle/>
                    <a:p>
                      <a:r>
                        <a:rPr lang="en-US" dirty="0" smtClean="0"/>
                        <a:t>Transposition tables</a:t>
                      </a:r>
                      <a:endParaRPr lang="en-US" dirty="0"/>
                    </a:p>
                  </a:txBody>
                  <a:tcPr/>
                </a:tc>
                <a:tc>
                  <a:txBody>
                    <a:bodyPr/>
                    <a:lstStyle/>
                    <a:p>
                      <a:r>
                        <a:rPr lang="en-US" dirty="0" smtClean="0"/>
                        <a:t>1967</a:t>
                      </a:r>
                      <a:endParaRPr lang="en-US" dirty="0"/>
                    </a:p>
                  </a:txBody>
                  <a:tcPr/>
                </a:tc>
              </a:tr>
              <a:tr h="370840">
                <a:tc>
                  <a:txBody>
                    <a:bodyPr/>
                    <a:lstStyle/>
                    <a:p>
                      <a:r>
                        <a:rPr lang="en-US" dirty="0" smtClean="0"/>
                        <a:t>CHESS 3.0-CHESS 4.9</a:t>
                      </a:r>
                      <a:endParaRPr lang="en-US" dirty="0"/>
                    </a:p>
                  </a:txBody>
                  <a:tcPr/>
                </a:tc>
                <a:tc>
                  <a:txBody>
                    <a:bodyPr/>
                    <a:lstStyle/>
                    <a:p>
                      <a:r>
                        <a:rPr lang="en-US" dirty="0" smtClean="0"/>
                        <a:t>Iteratively deepening depth-first search</a:t>
                      </a:r>
                      <a:endParaRPr lang="en-US" dirty="0"/>
                    </a:p>
                  </a:txBody>
                  <a:tcPr/>
                </a:tc>
                <a:tc>
                  <a:txBody>
                    <a:bodyPr/>
                    <a:lstStyle/>
                    <a:p>
                      <a:r>
                        <a:rPr lang="en-US" dirty="0" smtClean="0"/>
                        <a:t>1975</a:t>
                      </a:r>
                      <a:endParaRPr lang="en-US" dirty="0"/>
                    </a:p>
                  </a:txBody>
                  <a:tcPr/>
                </a:tc>
              </a:tr>
              <a:tr h="370840">
                <a:tc>
                  <a:txBody>
                    <a:bodyPr/>
                    <a:lstStyle/>
                    <a:p>
                      <a:endParaRPr lang="en-US" dirty="0"/>
                    </a:p>
                  </a:txBody>
                  <a:tcPr/>
                </a:tc>
                <a:tc>
                  <a:txBody>
                    <a:bodyPr/>
                    <a:lstStyle/>
                    <a:p>
                      <a:r>
                        <a:rPr lang="en-US" dirty="0" smtClean="0"/>
                        <a:t>End game databases</a:t>
                      </a:r>
                      <a:r>
                        <a:rPr lang="en-US" baseline="0" dirty="0" smtClean="0"/>
                        <a:t> via dynamic programming</a:t>
                      </a:r>
                      <a:endParaRPr lang="en-US" dirty="0"/>
                    </a:p>
                  </a:txBody>
                  <a:tcPr/>
                </a:tc>
                <a:tc>
                  <a:txBody>
                    <a:bodyPr/>
                    <a:lstStyle/>
                    <a:p>
                      <a:r>
                        <a:rPr lang="en-US" dirty="0" smtClean="0"/>
                        <a:t>1977</a:t>
                      </a:r>
                      <a:endParaRPr lang="en-US" dirty="0"/>
                    </a:p>
                  </a:txBody>
                  <a:tcPr/>
                </a:tc>
              </a:tr>
              <a:tr h="370840">
                <a:tc>
                  <a:txBody>
                    <a:bodyPr/>
                    <a:lstStyle/>
                    <a:p>
                      <a:r>
                        <a:rPr lang="en-US" dirty="0" smtClean="0"/>
                        <a:t>BELLE</a:t>
                      </a:r>
                      <a:endParaRPr lang="en-US" dirty="0"/>
                    </a:p>
                  </a:txBody>
                  <a:tcPr/>
                </a:tc>
                <a:tc>
                  <a:txBody>
                    <a:bodyPr/>
                    <a:lstStyle/>
                    <a:p>
                      <a:r>
                        <a:rPr lang="en-US" dirty="0" smtClean="0"/>
                        <a:t>Special-purpose</a:t>
                      </a:r>
                      <a:r>
                        <a:rPr lang="en-US" baseline="0" dirty="0" smtClean="0"/>
                        <a:t> circuitry</a:t>
                      </a:r>
                      <a:endParaRPr lang="en-US" dirty="0"/>
                    </a:p>
                  </a:txBody>
                  <a:tcPr/>
                </a:tc>
                <a:tc>
                  <a:txBody>
                    <a:bodyPr/>
                    <a:lstStyle/>
                    <a:p>
                      <a:r>
                        <a:rPr lang="en-US" dirty="0" smtClean="0"/>
                        <a:t>1978</a:t>
                      </a:r>
                      <a:endParaRPr lang="en-US" dirty="0"/>
                    </a:p>
                  </a:txBody>
                  <a:tcPr/>
                </a:tc>
              </a:tr>
              <a:tr h="370840">
                <a:tc>
                  <a:txBody>
                    <a:bodyPr/>
                    <a:lstStyle/>
                    <a:p>
                      <a:r>
                        <a:rPr lang="en-US" dirty="0" smtClean="0"/>
                        <a:t>CRAY BLITZ</a:t>
                      </a:r>
                      <a:endParaRPr lang="en-US" dirty="0"/>
                    </a:p>
                  </a:txBody>
                  <a:tcPr/>
                </a:tc>
                <a:tc>
                  <a:txBody>
                    <a:bodyPr/>
                    <a:lstStyle/>
                    <a:p>
                      <a:r>
                        <a:rPr lang="en-US" dirty="0" smtClean="0"/>
                        <a:t>Paralle</a:t>
                      </a:r>
                      <a:r>
                        <a:rPr lang="en-US" baseline="0" dirty="0" smtClean="0"/>
                        <a:t>l search</a:t>
                      </a:r>
                      <a:endParaRPr lang="en-US" dirty="0"/>
                    </a:p>
                  </a:txBody>
                  <a:tcPr/>
                </a:tc>
                <a:tc>
                  <a:txBody>
                    <a:bodyPr/>
                    <a:lstStyle/>
                    <a:p>
                      <a:r>
                        <a:rPr lang="en-US" dirty="0" smtClean="0"/>
                        <a:t>1983</a:t>
                      </a:r>
                      <a:endParaRPr lang="en-US" dirty="0"/>
                    </a:p>
                  </a:txBody>
                  <a:tcPr/>
                </a:tc>
              </a:tr>
              <a:tr h="370840">
                <a:tc>
                  <a:txBody>
                    <a:bodyPr/>
                    <a:lstStyle/>
                    <a:p>
                      <a:r>
                        <a:rPr lang="en-US" dirty="0" smtClean="0"/>
                        <a:t>HITECH</a:t>
                      </a:r>
                      <a:endParaRPr lang="en-US" dirty="0"/>
                    </a:p>
                  </a:txBody>
                  <a:tcPr/>
                </a:tc>
                <a:tc>
                  <a:txBody>
                    <a:bodyPr/>
                    <a:lstStyle/>
                    <a:p>
                      <a:r>
                        <a:rPr lang="en-US" dirty="0" smtClean="0"/>
                        <a:t>Parallel</a:t>
                      </a:r>
                      <a:r>
                        <a:rPr lang="en-US" baseline="0" dirty="0" smtClean="0"/>
                        <a:t> evaluation</a:t>
                      </a:r>
                      <a:endParaRPr lang="en-US" dirty="0"/>
                    </a:p>
                  </a:txBody>
                  <a:tcPr/>
                </a:tc>
                <a:tc>
                  <a:txBody>
                    <a:bodyPr/>
                    <a:lstStyle/>
                    <a:p>
                      <a:r>
                        <a:rPr lang="en-US" dirty="0" smtClean="0"/>
                        <a:t>1985</a:t>
                      </a:r>
                      <a:endParaRPr lang="en-US" dirty="0"/>
                    </a:p>
                  </a:txBody>
                  <a:tcPr/>
                </a:tc>
              </a:tr>
              <a:tr h="370840">
                <a:tc>
                  <a:txBody>
                    <a:bodyPr/>
                    <a:lstStyle/>
                    <a:p>
                      <a:r>
                        <a:rPr lang="en-US" dirty="0" smtClean="0"/>
                        <a:t>DEEP</a:t>
                      </a:r>
                      <a:r>
                        <a:rPr lang="en-US" baseline="0" dirty="0" smtClean="0"/>
                        <a:t> BLUE</a:t>
                      </a:r>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Paralle</a:t>
                      </a:r>
                      <a:r>
                        <a:rPr lang="en-US" baseline="0" dirty="0" smtClean="0"/>
                        <a:t>l search + </a:t>
                      </a:r>
                      <a:r>
                        <a:rPr lang="en-US" dirty="0" smtClean="0"/>
                        <a:t>Special-purpose</a:t>
                      </a:r>
                      <a:r>
                        <a:rPr lang="en-US" baseline="0" dirty="0" smtClean="0"/>
                        <a:t> circuitry</a:t>
                      </a:r>
                      <a:endParaRPr lang="en-US" dirty="0" smtClean="0"/>
                    </a:p>
                  </a:txBody>
                  <a:tcPr/>
                </a:tc>
                <a:tc>
                  <a:txBody>
                    <a:bodyPr/>
                    <a:lstStyle/>
                    <a:p>
                      <a:r>
                        <a:rPr lang="en-US" dirty="0" smtClean="0"/>
                        <a:t>1987</a:t>
                      </a:r>
                      <a:endParaRPr lang="en-US" dirty="0"/>
                    </a:p>
                  </a:txBody>
                  <a:tcPr/>
                </a:tc>
              </a:tr>
            </a:tbl>
          </a:graphicData>
        </a:graphic>
      </p:graphicFrame>
      <p:sp>
        <p:nvSpPr>
          <p:cNvPr id="4" name="Date Placeholder 3"/>
          <p:cNvSpPr>
            <a:spLocks noGrp="1"/>
          </p:cNvSpPr>
          <p:nvPr>
            <p:ph type="dt" sz="half" idx="10"/>
          </p:nvPr>
        </p:nvSpPr>
        <p:spPr/>
        <p:txBody>
          <a:bodyPr/>
          <a:lstStyle/>
          <a:p>
            <a:fld id="{25DF680D-2C67-4C95-A53E-F5B5FCCE787F}" type="datetime1">
              <a:rPr lang="en-US" smtClean="0"/>
              <a:t>11/20/2018</a:t>
            </a:fld>
            <a:endParaRPr lang="en-US" dirty="0"/>
          </a:p>
        </p:txBody>
      </p:sp>
      <p:sp>
        <p:nvSpPr>
          <p:cNvPr id="5" name="Footer Placeholder 4"/>
          <p:cNvSpPr>
            <a:spLocks noGrp="1"/>
          </p:cNvSpPr>
          <p:nvPr>
            <p:ph type="ftr" sz="quarter" idx="11"/>
          </p:nvPr>
        </p:nvSpPr>
        <p:spPr/>
        <p:txBody>
          <a:bodyPr/>
          <a:lstStyle/>
          <a:p>
            <a:r>
              <a:rPr lang="en-US" smtClean="0"/>
              <a:t>Fei Fang</a:t>
            </a:r>
            <a:endParaRPr lang="en-US" dirty="0"/>
          </a:p>
        </p:txBody>
      </p:sp>
      <p:sp>
        <p:nvSpPr>
          <p:cNvPr id="6" name="Slide Number Placeholder 5"/>
          <p:cNvSpPr>
            <a:spLocks noGrp="1"/>
          </p:cNvSpPr>
          <p:nvPr>
            <p:ph type="sldNum" sz="quarter" idx="12"/>
          </p:nvPr>
        </p:nvSpPr>
        <p:spPr/>
        <p:txBody>
          <a:bodyPr/>
          <a:lstStyle/>
          <a:p>
            <a:fld id="{A3B20E47-2A4C-4221-B6B9-A2AC2F1C1077}" type="slidenum">
              <a:rPr lang="en-US" smtClean="0"/>
              <a:pPr/>
              <a:t>44</a:t>
            </a:fld>
            <a:endParaRPr lang="en-US" dirty="0"/>
          </a:p>
        </p:txBody>
      </p:sp>
    </p:spTree>
    <p:extLst>
      <p:ext uri="{BB962C8B-B14F-4D97-AF65-F5344CB8AC3E}">
        <p14:creationId xmlns:p14="http://schemas.microsoft.com/office/powerpoint/2010/main" val="151188811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Before Deep Blue</a:t>
            </a:r>
          </a:p>
        </p:txBody>
      </p:sp>
      <p:sp>
        <p:nvSpPr>
          <p:cNvPr id="3" name="Content Placeholder 2"/>
          <p:cNvSpPr>
            <a:spLocks noGrp="1"/>
          </p:cNvSpPr>
          <p:nvPr>
            <p:ph sz="quarter" idx="1"/>
          </p:nvPr>
        </p:nvSpPr>
        <p:spPr>
          <a:xfrm>
            <a:off x="457200" y="1219200"/>
            <a:ext cx="4172673" cy="4937760"/>
          </a:xfrm>
        </p:spPr>
        <p:txBody>
          <a:bodyPr/>
          <a:lstStyle/>
          <a:p>
            <a:pPr fontAlgn="t"/>
            <a:r>
              <a:rPr lang="en-US" dirty="0"/>
              <a:t>Claude Shannon, Alan </a:t>
            </a:r>
            <a:r>
              <a:rPr lang="en-US" dirty="0" smtClean="0"/>
              <a:t>Turing: Minimax </a:t>
            </a:r>
            <a:r>
              <a:rPr lang="en-US" dirty="0"/>
              <a:t>search with scoring </a:t>
            </a:r>
            <a:r>
              <a:rPr lang="en-US" dirty="0" smtClean="0"/>
              <a:t>function (1950)</a:t>
            </a:r>
            <a:endParaRPr lang="en-US" dirty="0"/>
          </a:p>
          <a:p>
            <a:endParaRPr lang="en-US" dirty="0" smtClean="0"/>
          </a:p>
          <a:p>
            <a:r>
              <a:rPr lang="en-US" dirty="0" smtClean="0"/>
              <a:t>Only show a few branches here</a:t>
            </a:r>
            <a:endParaRPr lang="en-US" dirty="0"/>
          </a:p>
        </p:txBody>
      </p:sp>
      <p:sp>
        <p:nvSpPr>
          <p:cNvPr id="4" name="Date Placeholder 3"/>
          <p:cNvSpPr>
            <a:spLocks noGrp="1"/>
          </p:cNvSpPr>
          <p:nvPr>
            <p:ph type="dt" sz="half" idx="10"/>
          </p:nvPr>
        </p:nvSpPr>
        <p:spPr/>
        <p:txBody>
          <a:bodyPr/>
          <a:lstStyle/>
          <a:p>
            <a:fld id="{25DF680D-2C67-4C95-A53E-F5B5FCCE787F}" type="datetime1">
              <a:rPr lang="en-US" smtClean="0"/>
              <a:t>11/20/2018</a:t>
            </a:fld>
            <a:endParaRPr lang="en-US" dirty="0"/>
          </a:p>
        </p:txBody>
      </p:sp>
      <p:sp>
        <p:nvSpPr>
          <p:cNvPr id="5" name="Footer Placeholder 4"/>
          <p:cNvSpPr>
            <a:spLocks noGrp="1"/>
          </p:cNvSpPr>
          <p:nvPr>
            <p:ph type="ftr" sz="quarter" idx="11"/>
          </p:nvPr>
        </p:nvSpPr>
        <p:spPr/>
        <p:txBody>
          <a:bodyPr/>
          <a:lstStyle/>
          <a:p>
            <a:r>
              <a:rPr lang="en-US" smtClean="0"/>
              <a:t>Fei Fang</a:t>
            </a:r>
            <a:endParaRPr lang="en-US" dirty="0"/>
          </a:p>
        </p:txBody>
      </p:sp>
      <p:sp>
        <p:nvSpPr>
          <p:cNvPr id="6" name="Slide Number Placeholder 5"/>
          <p:cNvSpPr>
            <a:spLocks noGrp="1"/>
          </p:cNvSpPr>
          <p:nvPr>
            <p:ph type="sldNum" sz="quarter" idx="12"/>
          </p:nvPr>
        </p:nvSpPr>
        <p:spPr/>
        <p:txBody>
          <a:bodyPr/>
          <a:lstStyle/>
          <a:p>
            <a:fld id="{A3B20E47-2A4C-4221-B6B9-A2AC2F1C1077}" type="slidenum">
              <a:rPr lang="en-US" smtClean="0"/>
              <a:pPr/>
              <a:t>45</a:t>
            </a:fld>
            <a:endParaRPr lang="en-US" dirty="0"/>
          </a:p>
        </p:txBody>
      </p:sp>
      <p:pic>
        <p:nvPicPr>
          <p:cNvPr id="7"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4583575" y="1179653"/>
            <a:ext cx="3761592" cy="4821981"/>
          </a:xfrm>
          <a:prstGeom prst="rect">
            <a:avLst/>
          </a:prstGeom>
          <a:noFill/>
        </p:spPr>
      </p:pic>
    </p:spTree>
    <p:extLst>
      <p:ext uri="{BB962C8B-B14F-4D97-AF65-F5344CB8AC3E}">
        <p14:creationId xmlns:p14="http://schemas.microsoft.com/office/powerpoint/2010/main" val="313181542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Before Deep </a:t>
            </a:r>
            <a:r>
              <a:rPr lang="en-US" dirty="0" smtClean="0"/>
              <a:t>Blue</a:t>
            </a:r>
            <a:endParaRPr lang="en-US" dirty="0"/>
          </a:p>
        </p:txBody>
      </p:sp>
      <p:sp>
        <p:nvSpPr>
          <p:cNvPr id="4" name="Date Placeholder 3"/>
          <p:cNvSpPr>
            <a:spLocks noGrp="1"/>
          </p:cNvSpPr>
          <p:nvPr>
            <p:ph type="dt" sz="half" idx="10"/>
          </p:nvPr>
        </p:nvSpPr>
        <p:spPr/>
        <p:txBody>
          <a:bodyPr/>
          <a:lstStyle/>
          <a:p>
            <a:fld id="{25DF680D-2C67-4C95-A53E-F5B5FCCE787F}" type="datetime1">
              <a:rPr lang="en-US" smtClean="0"/>
              <a:t>11/20/2018</a:t>
            </a:fld>
            <a:endParaRPr lang="en-US" dirty="0"/>
          </a:p>
        </p:txBody>
      </p:sp>
      <p:sp>
        <p:nvSpPr>
          <p:cNvPr id="5" name="Footer Placeholder 4"/>
          <p:cNvSpPr>
            <a:spLocks noGrp="1"/>
          </p:cNvSpPr>
          <p:nvPr>
            <p:ph type="ftr" sz="quarter" idx="11"/>
          </p:nvPr>
        </p:nvSpPr>
        <p:spPr/>
        <p:txBody>
          <a:bodyPr/>
          <a:lstStyle/>
          <a:p>
            <a:r>
              <a:rPr lang="en-US" smtClean="0"/>
              <a:t>Fei Fang</a:t>
            </a:r>
            <a:endParaRPr lang="en-US" dirty="0"/>
          </a:p>
        </p:txBody>
      </p:sp>
      <p:sp>
        <p:nvSpPr>
          <p:cNvPr id="6" name="Slide Number Placeholder 5"/>
          <p:cNvSpPr>
            <a:spLocks noGrp="1"/>
          </p:cNvSpPr>
          <p:nvPr>
            <p:ph type="sldNum" sz="quarter" idx="12"/>
          </p:nvPr>
        </p:nvSpPr>
        <p:spPr/>
        <p:txBody>
          <a:bodyPr/>
          <a:lstStyle/>
          <a:p>
            <a:fld id="{A3B20E47-2A4C-4221-B6B9-A2AC2F1C1077}" type="slidenum">
              <a:rPr lang="en-US" smtClean="0"/>
              <a:pPr/>
              <a:t>46</a:t>
            </a:fld>
            <a:endParaRPr lang="en-US" dirty="0"/>
          </a:p>
        </p:txBody>
      </p:sp>
      <p:pic>
        <p:nvPicPr>
          <p:cNvPr id="7" name="Picture 3"/>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a:xfrm>
            <a:off x="702334" y="1250066"/>
            <a:ext cx="3086308" cy="4937125"/>
          </a:xfrm>
          <a:noFill/>
        </p:spPr>
      </p:pic>
      <p:sp>
        <p:nvSpPr>
          <p:cNvPr id="8" name="Rectangle 7"/>
          <p:cNvSpPr/>
          <p:nvPr/>
        </p:nvSpPr>
        <p:spPr>
          <a:xfrm>
            <a:off x="4207398" y="2484660"/>
            <a:ext cx="4572000" cy="646331"/>
          </a:xfrm>
          <a:prstGeom prst="rect">
            <a:avLst/>
          </a:prstGeom>
        </p:spPr>
        <p:txBody>
          <a:bodyPr>
            <a:spAutoFit/>
          </a:bodyPr>
          <a:lstStyle/>
          <a:p>
            <a:r>
              <a:rPr lang="en-US" dirty="0"/>
              <a:t>Example opening where the book goes 16 moves (32 plies) deep</a:t>
            </a:r>
          </a:p>
        </p:txBody>
      </p:sp>
      <p:sp>
        <p:nvSpPr>
          <p:cNvPr id="3" name="Rectangle 2"/>
          <p:cNvSpPr/>
          <p:nvPr/>
        </p:nvSpPr>
        <p:spPr>
          <a:xfrm>
            <a:off x="4207398" y="1517340"/>
            <a:ext cx="2169184" cy="369332"/>
          </a:xfrm>
          <a:prstGeom prst="rect">
            <a:avLst/>
          </a:prstGeom>
        </p:spPr>
        <p:txBody>
          <a:bodyPr wrap="none">
            <a:spAutoFit/>
          </a:bodyPr>
          <a:lstStyle/>
          <a:p>
            <a:r>
              <a:rPr lang="en-US" dirty="0"/>
              <a:t>Chess Opening Book</a:t>
            </a:r>
          </a:p>
        </p:txBody>
      </p:sp>
    </p:spTree>
    <p:extLst>
      <p:ext uri="{BB962C8B-B14F-4D97-AF65-F5344CB8AC3E}">
        <p14:creationId xmlns:p14="http://schemas.microsoft.com/office/powerpoint/2010/main" val="209530728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Before Deep Blue</a:t>
            </a:r>
          </a:p>
        </p:txBody>
      </p:sp>
      <p:sp>
        <p:nvSpPr>
          <p:cNvPr id="4" name="Date Placeholder 3"/>
          <p:cNvSpPr>
            <a:spLocks noGrp="1"/>
          </p:cNvSpPr>
          <p:nvPr>
            <p:ph type="dt" sz="half" idx="10"/>
          </p:nvPr>
        </p:nvSpPr>
        <p:spPr/>
        <p:txBody>
          <a:bodyPr/>
          <a:lstStyle/>
          <a:p>
            <a:fld id="{25DF680D-2C67-4C95-A53E-F5B5FCCE787F}" type="datetime1">
              <a:rPr lang="en-US" smtClean="0"/>
              <a:t>11/20/2018</a:t>
            </a:fld>
            <a:endParaRPr lang="en-US" dirty="0"/>
          </a:p>
        </p:txBody>
      </p:sp>
      <p:sp>
        <p:nvSpPr>
          <p:cNvPr id="5" name="Footer Placeholder 4"/>
          <p:cNvSpPr>
            <a:spLocks noGrp="1"/>
          </p:cNvSpPr>
          <p:nvPr>
            <p:ph type="ftr" sz="quarter" idx="11"/>
          </p:nvPr>
        </p:nvSpPr>
        <p:spPr/>
        <p:txBody>
          <a:bodyPr/>
          <a:lstStyle/>
          <a:p>
            <a:r>
              <a:rPr lang="en-US" smtClean="0"/>
              <a:t>Fei Fang</a:t>
            </a:r>
            <a:endParaRPr lang="en-US" dirty="0"/>
          </a:p>
        </p:txBody>
      </p:sp>
      <p:sp>
        <p:nvSpPr>
          <p:cNvPr id="6" name="Slide Number Placeholder 5"/>
          <p:cNvSpPr>
            <a:spLocks noGrp="1"/>
          </p:cNvSpPr>
          <p:nvPr>
            <p:ph type="sldNum" sz="quarter" idx="12"/>
          </p:nvPr>
        </p:nvSpPr>
        <p:spPr/>
        <p:txBody>
          <a:bodyPr/>
          <a:lstStyle/>
          <a:p>
            <a:fld id="{A3B20E47-2A4C-4221-B6B9-A2AC2F1C1077}" type="slidenum">
              <a:rPr lang="en-US" smtClean="0"/>
              <a:pPr/>
              <a:t>47</a:t>
            </a:fld>
            <a:endParaRPr lang="en-US" dirty="0"/>
          </a:p>
        </p:txBody>
      </p:sp>
      <p:pic>
        <p:nvPicPr>
          <p:cNvPr id="8" name="Picture 3"/>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a:xfrm rot="196294">
            <a:off x="722152" y="1369670"/>
            <a:ext cx="7699696" cy="4937125"/>
          </a:xfrm>
          <a:noFill/>
        </p:spPr>
      </p:pic>
    </p:spTree>
    <p:extLst>
      <p:ext uri="{BB962C8B-B14F-4D97-AF65-F5344CB8AC3E}">
        <p14:creationId xmlns:p14="http://schemas.microsoft.com/office/powerpoint/2010/main" val="214206640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Deep Blue Works</a:t>
            </a:r>
            <a:endParaRPr lang="en-US" dirty="0"/>
          </a:p>
        </p:txBody>
      </p:sp>
      <p:sp>
        <p:nvSpPr>
          <p:cNvPr id="3" name="Content Placeholder 2"/>
          <p:cNvSpPr>
            <a:spLocks noGrp="1"/>
          </p:cNvSpPr>
          <p:nvPr>
            <p:ph sz="quarter" idx="1"/>
          </p:nvPr>
        </p:nvSpPr>
        <p:spPr/>
        <p:txBody>
          <a:bodyPr/>
          <a:lstStyle/>
          <a:p>
            <a:r>
              <a:rPr lang="en-US" dirty="0"/>
              <a:t>~200 million moves / second = 3.6 * 1010 moves in 3 minutes</a:t>
            </a:r>
          </a:p>
          <a:p>
            <a:r>
              <a:rPr lang="en-US" dirty="0"/>
              <a:t>3 min corresponds </a:t>
            </a:r>
            <a:r>
              <a:rPr lang="en-US" dirty="0" smtClean="0"/>
              <a:t>to</a:t>
            </a:r>
          </a:p>
          <a:p>
            <a:pPr lvl="1"/>
            <a:r>
              <a:rPr lang="en-US" dirty="0" smtClean="0"/>
              <a:t>~7 </a:t>
            </a:r>
            <a:r>
              <a:rPr lang="en-US" dirty="0"/>
              <a:t>plies of uniform depth minimax </a:t>
            </a:r>
            <a:r>
              <a:rPr lang="en-US" dirty="0" smtClean="0"/>
              <a:t>search</a:t>
            </a:r>
          </a:p>
          <a:p>
            <a:pPr lvl="1"/>
            <a:r>
              <a:rPr lang="en-US" dirty="0" smtClean="0"/>
              <a:t>10-14 </a:t>
            </a:r>
            <a:r>
              <a:rPr lang="en-US" dirty="0"/>
              <a:t>plies of uniform depth alpha-beta search</a:t>
            </a:r>
          </a:p>
          <a:p>
            <a:r>
              <a:rPr lang="en-US" dirty="0"/>
              <a:t>1 sec corresponds to 380 years of human thinking time</a:t>
            </a:r>
          </a:p>
          <a:p>
            <a:r>
              <a:rPr lang="en-US" dirty="0" smtClean="0"/>
              <a:t>Specialized </a:t>
            </a:r>
            <a:r>
              <a:rPr lang="en-US" dirty="0"/>
              <a:t>hardware searches last 5 ply </a:t>
            </a:r>
          </a:p>
          <a:p>
            <a:endParaRPr lang="en-US" dirty="0"/>
          </a:p>
        </p:txBody>
      </p:sp>
      <p:sp>
        <p:nvSpPr>
          <p:cNvPr id="4" name="Date Placeholder 3"/>
          <p:cNvSpPr>
            <a:spLocks noGrp="1"/>
          </p:cNvSpPr>
          <p:nvPr>
            <p:ph type="dt" sz="half" idx="10"/>
          </p:nvPr>
        </p:nvSpPr>
        <p:spPr/>
        <p:txBody>
          <a:bodyPr/>
          <a:lstStyle/>
          <a:p>
            <a:fld id="{25DF680D-2C67-4C95-A53E-F5B5FCCE787F}" type="datetime1">
              <a:rPr lang="en-US" smtClean="0"/>
              <a:t>11/20/2018</a:t>
            </a:fld>
            <a:endParaRPr lang="en-US" dirty="0"/>
          </a:p>
        </p:txBody>
      </p:sp>
      <p:sp>
        <p:nvSpPr>
          <p:cNvPr id="5" name="Footer Placeholder 4"/>
          <p:cNvSpPr>
            <a:spLocks noGrp="1"/>
          </p:cNvSpPr>
          <p:nvPr>
            <p:ph type="ftr" sz="quarter" idx="11"/>
          </p:nvPr>
        </p:nvSpPr>
        <p:spPr/>
        <p:txBody>
          <a:bodyPr/>
          <a:lstStyle/>
          <a:p>
            <a:r>
              <a:rPr lang="en-US" smtClean="0"/>
              <a:t>Fei Fang</a:t>
            </a:r>
            <a:endParaRPr lang="en-US" dirty="0"/>
          </a:p>
        </p:txBody>
      </p:sp>
      <p:sp>
        <p:nvSpPr>
          <p:cNvPr id="6" name="Slide Number Placeholder 5"/>
          <p:cNvSpPr>
            <a:spLocks noGrp="1"/>
          </p:cNvSpPr>
          <p:nvPr>
            <p:ph type="sldNum" sz="quarter" idx="12"/>
          </p:nvPr>
        </p:nvSpPr>
        <p:spPr/>
        <p:txBody>
          <a:bodyPr/>
          <a:lstStyle/>
          <a:p>
            <a:fld id="{A3B20E47-2A4C-4221-B6B9-A2AC2F1C1077}" type="slidenum">
              <a:rPr lang="en-US" smtClean="0"/>
              <a:pPr/>
              <a:t>48</a:t>
            </a:fld>
            <a:endParaRPr lang="en-US" dirty="0"/>
          </a:p>
        </p:txBody>
      </p:sp>
    </p:spTree>
    <p:extLst>
      <p:ext uri="{BB962C8B-B14F-4D97-AF65-F5344CB8AC3E}">
        <p14:creationId xmlns:p14="http://schemas.microsoft.com/office/powerpoint/2010/main" val="376213085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Deep Blue Works</a:t>
            </a:r>
          </a:p>
        </p:txBody>
      </p:sp>
      <p:sp>
        <p:nvSpPr>
          <p:cNvPr id="3" name="Content Placeholder 2"/>
          <p:cNvSpPr>
            <a:spLocks noGrp="1"/>
          </p:cNvSpPr>
          <p:nvPr>
            <p:ph sz="quarter" idx="1"/>
          </p:nvPr>
        </p:nvSpPr>
        <p:spPr/>
        <p:txBody>
          <a:bodyPr/>
          <a:lstStyle/>
          <a:p>
            <a:r>
              <a:rPr lang="en-US" dirty="0" smtClean="0"/>
              <a:t>Hardware requirement</a:t>
            </a:r>
          </a:p>
          <a:p>
            <a:pPr lvl="1"/>
            <a:r>
              <a:rPr lang="en-US" dirty="0"/>
              <a:t>32-node RS6000 SP multicomputer</a:t>
            </a:r>
          </a:p>
          <a:p>
            <a:pPr lvl="1"/>
            <a:r>
              <a:rPr lang="en-US" dirty="0"/>
              <a:t>Each node had</a:t>
            </a:r>
          </a:p>
          <a:p>
            <a:pPr lvl="2"/>
            <a:r>
              <a:rPr lang="en-US" dirty="0"/>
              <a:t>1 IBM Power2 Super Chip (P2SC)</a:t>
            </a:r>
          </a:p>
          <a:p>
            <a:pPr lvl="1"/>
            <a:r>
              <a:rPr lang="en-US" dirty="0"/>
              <a:t>16 chess chips</a:t>
            </a:r>
          </a:p>
          <a:p>
            <a:pPr lvl="2"/>
            <a:r>
              <a:rPr lang="en-US" dirty="0"/>
              <a:t>Move generation (often takes 40-50% of time)</a:t>
            </a:r>
          </a:p>
          <a:p>
            <a:pPr lvl="2"/>
            <a:r>
              <a:rPr lang="en-US" dirty="0"/>
              <a:t>Evaluation</a:t>
            </a:r>
          </a:p>
          <a:p>
            <a:pPr lvl="2"/>
            <a:r>
              <a:rPr lang="en-US" dirty="0"/>
              <a:t>Some endgame heuristics &amp; small endgame databases</a:t>
            </a:r>
          </a:p>
          <a:p>
            <a:pPr lvl="1"/>
            <a:r>
              <a:rPr lang="en-US" dirty="0" smtClean="0"/>
              <a:t>32GB </a:t>
            </a:r>
            <a:r>
              <a:rPr lang="en-US" dirty="0"/>
              <a:t>opening &amp; endgame database</a:t>
            </a:r>
          </a:p>
          <a:p>
            <a:pPr lvl="1"/>
            <a:endParaRPr lang="en-US" dirty="0"/>
          </a:p>
        </p:txBody>
      </p:sp>
      <p:sp>
        <p:nvSpPr>
          <p:cNvPr id="4" name="Date Placeholder 3"/>
          <p:cNvSpPr>
            <a:spLocks noGrp="1"/>
          </p:cNvSpPr>
          <p:nvPr>
            <p:ph type="dt" sz="half" idx="10"/>
          </p:nvPr>
        </p:nvSpPr>
        <p:spPr/>
        <p:txBody>
          <a:bodyPr/>
          <a:lstStyle/>
          <a:p>
            <a:fld id="{25DF680D-2C67-4C95-A53E-F5B5FCCE787F}" type="datetime1">
              <a:rPr lang="en-US" smtClean="0"/>
              <a:t>11/20/2018</a:t>
            </a:fld>
            <a:endParaRPr lang="en-US" dirty="0"/>
          </a:p>
        </p:txBody>
      </p:sp>
      <p:sp>
        <p:nvSpPr>
          <p:cNvPr id="5" name="Footer Placeholder 4"/>
          <p:cNvSpPr>
            <a:spLocks noGrp="1"/>
          </p:cNvSpPr>
          <p:nvPr>
            <p:ph type="ftr" sz="quarter" idx="11"/>
          </p:nvPr>
        </p:nvSpPr>
        <p:spPr/>
        <p:txBody>
          <a:bodyPr/>
          <a:lstStyle/>
          <a:p>
            <a:r>
              <a:rPr lang="en-US" smtClean="0"/>
              <a:t>Fei Fang</a:t>
            </a:r>
            <a:endParaRPr lang="en-US" dirty="0"/>
          </a:p>
        </p:txBody>
      </p:sp>
      <p:sp>
        <p:nvSpPr>
          <p:cNvPr id="6" name="Slide Number Placeholder 5"/>
          <p:cNvSpPr>
            <a:spLocks noGrp="1"/>
          </p:cNvSpPr>
          <p:nvPr>
            <p:ph type="sldNum" sz="quarter" idx="12"/>
          </p:nvPr>
        </p:nvSpPr>
        <p:spPr/>
        <p:txBody>
          <a:bodyPr/>
          <a:lstStyle/>
          <a:p>
            <a:fld id="{A3B20E47-2A4C-4221-B6B9-A2AC2F1C1077}" type="slidenum">
              <a:rPr lang="en-US" smtClean="0"/>
              <a:pPr/>
              <a:t>49</a:t>
            </a:fld>
            <a:endParaRPr lang="en-US" dirty="0"/>
          </a:p>
        </p:txBody>
      </p:sp>
    </p:spTree>
    <p:extLst>
      <p:ext uri="{BB962C8B-B14F-4D97-AF65-F5344CB8AC3E}">
        <p14:creationId xmlns:p14="http://schemas.microsoft.com/office/powerpoint/2010/main" val="7219684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Multi-Agent Systems</a:t>
            </a:r>
          </a:p>
        </p:txBody>
      </p:sp>
      <p:sp>
        <p:nvSpPr>
          <p:cNvPr id="4" name="Date Placeholder 3"/>
          <p:cNvSpPr>
            <a:spLocks noGrp="1"/>
          </p:cNvSpPr>
          <p:nvPr>
            <p:ph type="dt" sz="half" idx="10"/>
          </p:nvPr>
        </p:nvSpPr>
        <p:spPr/>
        <p:txBody>
          <a:bodyPr/>
          <a:lstStyle/>
          <a:p>
            <a:fld id="{25DF680D-2C67-4C95-A53E-F5B5FCCE787F}" type="datetime1">
              <a:rPr lang="en-US" smtClean="0"/>
              <a:t>11/20/2018</a:t>
            </a:fld>
            <a:endParaRPr lang="en-US" dirty="0"/>
          </a:p>
        </p:txBody>
      </p:sp>
      <p:sp>
        <p:nvSpPr>
          <p:cNvPr id="5" name="Footer Placeholder 4"/>
          <p:cNvSpPr>
            <a:spLocks noGrp="1"/>
          </p:cNvSpPr>
          <p:nvPr>
            <p:ph type="ftr" sz="quarter" idx="11"/>
          </p:nvPr>
        </p:nvSpPr>
        <p:spPr/>
        <p:txBody>
          <a:bodyPr/>
          <a:lstStyle/>
          <a:p>
            <a:r>
              <a:rPr lang="en-US" smtClean="0"/>
              <a:t>Fei Fang</a:t>
            </a:r>
            <a:endParaRPr lang="en-US" dirty="0"/>
          </a:p>
        </p:txBody>
      </p:sp>
      <p:sp>
        <p:nvSpPr>
          <p:cNvPr id="6" name="Slide Number Placeholder 5"/>
          <p:cNvSpPr>
            <a:spLocks noGrp="1"/>
          </p:cNvSpPr>
          <p:nvPr>
            <p:ph type="sldNum" sz="quarter" idx="12"/>
          </p:nvPr>
        </p:nvSpPr>
        <p:spPr/>
        <p:txBody>
          <a:bodyPr/>
          <a:lstStyle/>
          <a:p>
            <a:fld id="{A3B20E47-2A4C-4221-B6B9-A2AC2F1C1077}" type="slidenum">
              <a:rPr lang="en-US" smtClean="0"/>
              <a:pPr/>
              <a:t>5</a:t>
            </a:fld>
            <a:endParaRPr lang="en-US" dirty="0"/>
          </a:p>
        </p:txBody>
      </p:sp>
      <p:pic>
        <p:nvPicPr>
          <p:cNvPr id="2050" name="Picture 2" descr="Image result for united nation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9150" y="1723887"/>
            <a:ext cx="2475332" cy="1613917"/>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911480" y="1224432"/>
            <a:ext cx="1293303" cy="369332"/>
          </a:xfrm>
          <a:prstGeom prst="rect">
            <a:avLst/>
          </a:prstGeom>
          <a:noFill/>
        </p:spPr>
        <p:txBody>
          <a:bodyPr wrap="none" rtlCol="0">
            <a:spAutoFit/>
          </a:bodyPr>
          <a:lstStyle/>
          <a:p>
            <a:r>
              <a:rPr lang="en-US" dirty="0" smtClean="0"/>
              <a:t>Negotiation</a:t>
            </a:r>
            <a:endParaRPr lang="en-US" dirty="0"/>
          </a:p>
        </p:txBody>
      </p:sp>
      <p:sp>
        <p:nvSpPr>
          <p:cNvPr id="9" name="TextBox 8"/>
          <p:cNvSpPr txBox="1"/>
          <p:nvPr/>
        </p:nvSpPr>
        <p:spPr>
          <a:xfrm>
            <a:off x="3597725" y="1240360"/>
            <a:ext cx="2504212" cy="369332"/>
          </a:xfrm>
          <a:prstGeom prst="rect">
            <a:avLst/>
          </a:prstGeom>
          <a:noFill/>
        </p:spPr>
        <p:txBody>
          <a:bodyPr wrap="none" rtlCol="0">
            <a:spAutoFit/>
          </a:bodyPr>
          <a:lstStyle/>
          <a:p>
            <a:r>
              <a:rPr lang="en-US" dirty="0" smtClean="0"/>
              <a:t>Societal Decision Making</a:t>
            </a:r>
            <a:endParaRPr lang="en-US" dirty="0"/>
          </a:p>
        </p:txBody>
      </p:sp>
      <p:sp>
        <p:nvSpPr>
          <p:cNvPr id="10" name="TextBox 9"/>
          <p:cNvSpPr txBox="1"/>
          <p:nvPr/>
        </p:nvSpPr>
        <p:spPr>
          <a:xfrm>
            <a:off x="1138206" y="3395271"/>
            <a:ext cx="938077" cy="369332"/>
          </a:xfrm>
          <a:prstGeom prst="rect">
            <a:avLst/>
          </a:prstGeom>
          <a:noFill/>
        </p:spPr>
        <p:txBody>
          <a:bodyPr wrap="none" rtlCol="0">
            <a:spAutoFit/>
          </a:bodyPr>
          <a:lstStyle/>
          <a:p>
            <a:r>
              <a:rPr lang="en-US" dirty="0" smtClean="0"/>
              <a:t>Security</a:t>
            </a:r>
            <a:endParaRPr lang="en-US" dirty="0"/>
          </a:p>
        </p:txBody>
      </p:sp>
      <p:sp>
        <p:nvSpPr>
          <p:cNvPr id="11" name="TextBox 10"/>
          <p:cNvSpPr txBox="1"/>
          <p:nvPr/>
        </p:nvSpPr>
        <p:spPr>
          <a:xfrm>
            <a:off x="3396087" y="3613689"/>
            <a:ext cx="2632837" cy="369332"/>
          </a:xfrm>
          <a:prstGeom prst="rect">
            <a:avLst/>
          </a:prstGeom>
          <a:noFill/>
        </p:spPr>
        <p:txBody>
          <a:bodyPr wrap="none" rtlCol="0">
            <a:spAutoFit/>
          </a:bodyPr>
          <a:lstStyle/>
          <a:p>
            <a:r>
              <a:rPr lang="en-US" dirty="0" smtClean="0"/>
              <a:t>Environment Sustainability</a:t>
            </a:r>
            <a:endParaRPr lang="en-US" dirty="0"/>
          </a:p>
        </p:txBody>
      </p:sp>
      <p:sp>
        <p:nvSpPr>
          <p:cNvPr id="12" name="TextBox 11"/>
          <p:cNvSpPr txBox="1"/>
          <p:nvPr/>
        </p:nvSpPr>
        <p:spPr>
          <a:xfrm>
            <a:off x="7426855" y="1207439"/>
            <a:ext cx="938077" cy="369332"/>
          </a:xfrm>
          <a:prstGeom prst="rect">
            <a:avLst/>
          </a:prstGeom>
          <a:noFill/>
        </p:spPr>
        <p:txBody>
          <a:bodyPr wrap="none" rtlCol="0">
            <a:spAutoFit/>
          </a:bodyPr>
          <a:lstStyle/>
          <a:p>
            <a:r>
              <a:rPr lang="en-US" dirty="0" smtClean="0"/>
              <a:t>Mobility</a:t>
            </a:r>
            <a:endParaRPr lang="en-US" dirty="0"/>
          </a:p>
        </p:txBody>
      </p:sp>
      <p:pic>
        <p:nvPicPr>
          <p:cNvPr id="2054" name="Picture 6" descr="File:2016 presidential election, results by congressional district (popular vote margin).sv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83475" y="1561367"/>
            <a:ext cx="3447083" cy="206825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76283" y="4970948"/>
            <a:ext cx="1624336" cy="1323670"/>
          </a:xfrm>
          <a:prstGeom prst="roundRect">
            <a:avLst/>
          </a:prstGeom>
          <a:effectLst/>
        </p:spPr>
      </p:pic>
      <p:pic>
        <p:nvPicPr>
          <p:cNvPr id="17" name="Picture 18" descr="http://in2eastafrica.net/wp-content/uploads/2011/06/Illegal-logging-at-the-forest.jpg"/>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3781049" y="3983021"/>
            <a:ext cx="2099708" cy="1668823"/>
          </a:xfrm>
          <a:prstGeom prst="roundRect">
            <a:avLst/>
          </a:prstGeom>
          <a:ln w="38100" cap="sq">
            <a:noFill/>
            <a:prstDash val="solid"/>
            <a:miter lim="800000"/>
          </a:ln>
          <a:effectLst/>
          <a:extLst/>
        </p:spPr>
      </p:pic>
      <p:pic>
        <p:nvPicPr>
          <p:cNvPr id="18" name="Picture 1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06120" y="3777127"/>
            <a:ext cx="2587677" cy="1548563"/>
          </a:xfrm>
          <a:prstGeom prst="rect">
            <a:avLst/>
          </a:prstGeom>
        </p:spPr>
      </p:pic>
      <p:pic>
        <p:nvPicPr>
          <p:cNvPr id="2056" name="Picture 8" descr="Image result for pittsburgh traffic"/>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466051" y="1737496"/>
            <a:ext cx="2531094" cy="1705113"/>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967444" y="3566979"/>
            <a:ext cx="1719356" cy="2665001"/>
          </a:xfrm>
          <a:prstGeom prst="rect">
            <a:avLst/>
          </a:prstGeom>
        </p:spPr>
      </p:pic>
    </p:spTree>
    <p:extLst>
      <p:ext uri="{BB962C8B-B14F-4D97-AF65-F5344CB8AC3E}">
        <p14:creationId xmlns:p14="http://schemas.microsoft.com/office/powerpoint/2010/main" val="2290671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Connections with RL</a:t>
            </a:r>
          </a:p>
        </p:txBody>
      </p:sp>
      <mc:AlternateContent xmlns:mc="http://schemas.openxmlformats.org/markup-compatibility/2006">
        <mc:Choice xmlns:a14="http://schemas.microsoft.com/office/drawing/2010/main" Requires="a14">
          <p:sp>
            <p:nvSpPr>
              <p:cNvPr id="3" name="Content Placeholder 2"/>
              <p:cNvSpPr>
                <a:spLocks noGrp="1"/>
              </p:cNvSpPr>
              <p:nvPr>
                <p:ph sz="quarter" idx="1"/>
              </p:nvPr>
            </p:nvSpPr>
            <p:spPr/>
            <p:txBody>
              <a:bodyPr>
                <a:normAutofit fontScale="92500" lnSpcReduction="20000"/>
              </a:bodyPr>
              <a:lstStyle/>
              <a:p>
                <a:r>
                  <a:rPr lang="en-US" dirty="0" smtClean="0"/>
                  <a:t>From the </a:t>
                </a:r>
                <a14:m>
                  <m:oMath xmlns:m="http://schemas.openxmlformats.org/officeDocument/2006/math">
                    <m:r>
                      <m:rPr>
                        <m:sty m:val="p"/>
                      </m:rPr>
                      <a:rPr lang="en-US" b="0" i="0" dirty="0" smtClean="0">
                        <a:latin typeface="Cambria Math" panose="02040503050406030204" pitchFamily="18" charset="0"/>
                      </a:rPr>
                      <m:t>MAX</m:t>
                    </m:r>
                    <m:r>
                      <a:rPr lang="en-US" b="0" i="0" dirty="0" smtClean="0">
                        <a:latin typeface="Cambria Math" panose="02040503050406030204" pitchFamily="18" charset="0"/>
                      </a:rPr>
                      <m:t> </m:t>
                    </m:r>
                  </m:oMath>
                </a14:m>
                <a:r>
                  <a:rPr lang="en-US" dirty="0" smtClean="0"/>
                  <a:t>player’s perspective, a “perfectly rational” </a:t>
                </a:r>
                <a14:m>
                  <m:oMath xmlns:m="http://schemas.openxmlformats.org/officeDocument/2006/math">
                    <m:r>
                      <m:rPr>
                        <m:sty m:val="p"/>
                      </m:rPr>
                      <a:rPr lang="en-US" i="0" dirty="0" smtClean="0">
                        <a:latin typeface="Cambria Math" panose="02040503050406030204" pitchFamily="18" charset="0"/>
                      </a:rPr>
                      <m:t>MIN</m:t>
                    </m:r>
                  </m:oMath>
                </a14:m>
                <a:r>
                  <a:rPr lang="en-US" dirty="0" smtClean="0"/>
                  <a:t> player can be treated as part of the environment : given </a:t>
                </a:r>
                <a14:m>
                  <m:oMath xmlns:m="http://schemas.openxmlformats.org/officeDocument/2006/math">
                    <m:r>
                      <m:rPr>
                        <m:sty m:val="p"/>
                      </m:rPr>
                      <a:rPr lang="en-US" i="0" dirty="0" smtClean="0">
                        <a:latin typeface="Cambria Math" panose="02040503050406030204" pitchFamily="18" charset="0"/>
                      </a:rPr>
                      <m:t>MAX</m:t>
                    </m:r>
                  </m:oMath>
                </a14:m>
                <a:r>
                  <a:rPr lang="en-US" dirty="0" smtClean="0"/>
                  <a:t> player’s action, the </a:t>
                </a:r>
                <a14:m>
                  <m:oMath xmlns:m="http://schemas.openxmlformats.org/officeDocument/2006/math">
                    <m:r>
                      <m:rPr>
                        <m:sty m:val="p"/>
                      </m:rPr>
                      <a:rPr lang="en-US" b="0" i="0" smtClean="0">
                        <a:latin typeface="Cambria Math" panose="02040503050406030204" pitchFamily="18" charset="0"/>
                      </a:rPr>
                      <m:t>MIN</m:t>
                    </m:r>
                  </m:oMath>
                </a14:m>
                <a:r>
                  <a:rPr lang="en-US" dirty="0" smtClean="0"/>
                  <a:t> player chooses the optimal action, and then it is </a:t>
                </a:r>
                <a14:m>
                  <m:oMath xmlns:m="http://schemas.openxmlformats.org/officeDocument/2006/math">
                    <m:r>
                      <m:rPr>
                        <m:sty m:val="p"/>
                      </m:rPr>
                      <a:rPr lang="en-US" dirty="0">
                        <a:latin typeface="Cambria Math" panose="02040503050406030204" pitchFamily="18" charset="0"/>
                      </a:rPr>
                      <m:t>MAX</m:t>
                    </m:r>
                    <m:r>
                      <a:rPr lang="en-US" dirty="0">
                        <a:latin typeface="Cambria Math" panose="02040503050406030204" pitchFamily="18" charset="0"/>
                      </a:rPr>
                      <m:t> </m:t>
                    </m:r>
                  </m:oMath>
                </a14:m>
                <a:r>
                  <a:rPr lang="en-US" dirty="0"/>
                  <a:t>player’s </a:t>
                </a:r>
                <a:r>
                  <a:rPr lang="en-US" dirty="0" smtClean="0"/>
                  <a:t>turn again (</a:t>
                </a:r>
                <a14:m>
                  <m:oMath xmlns:m="http://schemas.openxmlformats.org/officeDocument/2006/math">
                    <m:r>
                      <a:rPr lang="en-US" i="1">
                        <a:latin typeface="Cambria Math" panose="02040503050406030204" pitchFamily="18" charset="0"/>
                      </a:rPr>
                      <m:t>𝑃</m:t>
                    </m:r>
                    <m:d>
                      <m:dPr>
                        <m:ctrlPr>
                          <a:rPr lang="en-US" i="1">
                            <a:latin typeface="Cambria Math" panose="02040503050406030204" pitchFamily="18" charset="0"/>
                          </a:rPr>
                        </m:ctrlPr>
                      </m:dPr>
                      <m:e>
                        <m:sSup>
                          <m:sSupPr>
                            <m:ctrlPr>
                              <a:rPr lang="en-US" i="1">
                                <a:latin typeface="Cambria Math" panose="02040503050406030204" pitchFamily="18" charset="0"/>
                              </a:rPr>
                            </m:ctrlPr>
                          </m:sSupPr>
                          <m:e>
                            <m:r>
                              <a:rPr lang="en-US" i="1">
                                <a:latin typeface="Cambria Math" panose="02040503050406030204" pitchFamily="18" charset="0"/>
                              </a:rPr>
                              <m:t>𝑠</m:t>
                            </m:r>
                          </m:e>
                          <m:sup>
                            <m:r>
                              <a:rPr lang="en-US" i="1">
                                <a:latin typeface="Cambria Math" panose="02040503050406030204" pitchFamily="18" charset="0"/>
                              </a:rPr>
                              <m:t>′</m:t>
                            </m:r>
                          </m:sup>
                        </m:sSup>
                      </m:e>
                      <m:e>
                        <m:r>
                          <a:rPr lang="en-US" i="1">
                            <a:latin typeface="Cambria Math" panose="02040503050406030204" pitchFamily="18" charset="0"/>
                          </a:rPr>
                          <m:t>𝑠</m:t>
                        </m:r>
                        <m:r>
                          <a:rPr lang="en-US" i="1">
                            <a:latin typeface="Cambria Math" panose="02040503050406030204" pitchFamily="18" charset="0"/>
                          </a:rPr>
                          <m:t>,</m:t>
                        </m:r>
                        <m:r>
                          <a:rPr lang="en-US" i="1">
                            <a:latin typeface="Cambria Math" panose="02040503050406030204" pitchFamily="18" charset="0"/>
                          </a:rPr>
                          <m:t>𝑎</m:t>
                        </m:r>
                      </m:e>
                    </m:d>
                    <m:r>
                      <a:rPr lang="en-US" b="0" i="1" smtClean="0">
                        <a:latin typeface="Cambria Math" panose="02040503050406030204" pitchFamily="18" charset="0"/>
                      </a:rPr>
                      <m:t>=1</m:t>
                    </m:r>
                  </m:oMath>
                </a14:m>
                <a:r>
                  <a:rPr lang="en-US" dirty="0" smtClean="0"/>
                  <a:t> for some </a:t>
                </a:r>
                <a14:m>
                  <m:oMath xmlns:m="http://schemas.openxmlformats.org/officeDocument/2006/math">
                    <m:r>
                      <a:rPr lang="en-US" b="0" i="1" smtClean="0">
                        <a:latin typeface="Cambria Math" panose="02040503050406030204" pitchFamily="18" charset="0"/>
                      </a:rPr>
                      <m:t>𝑠</m:t>
                    </m:r>
                    <m:r>
                      <a:rPr lang="en-US" b="0" i="1" smtClean="0">
                        <a:latin typeface="Cambria Math" panose="02040503050406030204" pitchFamily="18" charset="0"/>
                      </a:rPr>
                      <m:t>′</m:t>
                    </m:r>
                  </m:oMath>
                </a14:m>
                <a:r>
                  <a:rPr lang="en-US" dirty="0" smtClean="0"/>
                  <a:t> </a:t>
                </a:r>
                <a:r>
                  <a:rPr lang="en-US" dirty="0"/>
                  <a:t>and </a:t>
                </a:r>
                <a14:m>
                  <m:oMath xmlns:m="http://schemas.openxmlformats.org/officeDocument/2006/math">
                    <m:r>
                      <a:rPr lang="en-US" i="1">
                        <a:latin typeface="Cambria Math" panose="02040503050406030204" pitchFamily="18" charset="0"/>
                      </a:rPr>
                      <m:t>𝛾</m:t>
                    </m:r>
                    <m:r>
                      <a:rPr lang="en-US" i="1">
                        <a:latin typeface="Cambria Math" panose="02040503050406030204" pitchFamily="18" charset="0"/>
                      </a:rPr>
                      <m:t>=1</m:t>
                    </m:r>
                  </m:oMath>
                </a14:m>
                <a:r>
                  <a:rPr lang="en-US" dirty="0" smtClean="0"/>
                  <a:t>)</a:t>
                </a:r>
              </a:p>
              <a:p>
                <a:endParaRPr lang="en-US" dirty="0" smtClean="0"/>
              </a:p>
              <a:p>
                <a:r>
                  <a:rPr lang="en-US" dirty="0" smtClean="0"/>
                  <a:t>If the </a:t>
                </a:r>
                <a14:m>
                  <m:oMath xmlns:m="http://schemas.openxmlformats.org/officeDocument/2006/math">
                    <m:r>
                      <m:rPr>
                        <m:sty m:val="p"/>
                      </m:rPr>
                      <a:rPr lang="en-US" dirty="0">
                        <a:latin typeface="Cambria Math" panose="02040503050406030204" pitchFamily="18" charset="0"/>
                      </a:rPr>
                      <m:t>MAX</m:t>
                    </m:r>
                  </m:oMath>
                </a14:m>
                <a:r>
                  <a:rPr lang="en-US" dirty="0"/>
                  <a:t> player </a:t>
                </a:r>
                <a:r>
                  <a:rPr lang="en-US" dirty="0" smtClean="0"/>
                  <a:t>does not know ahead of time which action the </a:t>
                </a:r>
                <a14:m>
                  <m:oMath xmlns:m="http://schemas.openxmlformats.org/officeDocument/2006/math">
                    <m:r>
                      <m:rPr>
                        <m:sty m:val="p"/>
                      </m:rPr>
                      <a:rPr lang="en-US" i="0" dirty="0" smtClean="0">
                        <a:latin typeface="Cambria Math" panose="02040503050406030204" pitchFamily="18" charset="0"/>
                      </a:rPr>
                      <m:t>MIN</m:t>
                    </m:r>
                  </m:oMath>
                </a14:m>
                <a:r>
                  <a:rPr lang="en-US" dirty="0" smtClean="0"/>
                  <a:t> player will take, can be viewed as an RL problem</a:t>
                </a:r>
              </a:p>
              <a:p>
                <a:endParaRPr lang="en-US" b="0" dirty="0" smtClean="0"/>
              </a:p>
              <a:p>
                <a:r>
                  <a:rPr lang="en-US" dirty="0" smtClean="0"/>
                  <a:t>If </a:t>
                </a:r>
                <a14:m>
                  <m:oMath xmlns:m="http://schemas.openxmlformats.org/officeDocument/2006/math">
                    <m:r>
                      <a:rPr lang="en-US" b="0" i="1" smtClean="0">
                        <a:latin typeface="Cambria Math" panose="02040503050406030204" pitchFamily="18" charset="0"/>
                      </a:rPr>
                      <m:t>𝑠</m:t>
                    </m:r>
                  </m:oMath>
                </a14:m>
                <a:r>
                  <a:rPr lang="en-US" dirty="0" smtClean="0"/>
                  <a:t> is a node for the </a:t>
                </a:r>
                <a14:m>
                  <m:oMath xmlns:m="http://schemas.openxmlformats.org/officeDocument/2006/math">
                    <m:r>
                      <m:rPr>
                        <m:sty m:val="p"/>
                      </m:rPr>
                      <a:rPr lang="en-US" i="0" dirty="0" smtClean="0">
                        <a:latin typeface="Cambria Math" panose="02040503050406030204" pitchFamily="18" charset="0"/>
                      </a:rPr>
                      <m:t>MAX</m:t>
                    </m:r>
                    <m:r>
                      <a:rPr lang="en-US" i="0" dirty="0" smtClean="0">
                        <a:latin typeface="Cambria Math" panose="02040503050406030204" pitchFamily="18" charset="0"/>
                      </a:rPr>
                      <m:t> </m:t>
                    </m:r>
                  </m:oMath>
                </a14:m>
                <a:r>
                  <a:rPr lang="en-US" dirty="0" smtClean="0"/>
                  <a:t>player, </a:t>
                </a:r>
                <a14:m>
                  <m:oMath xmlns:m="http://schemas.openxmlformats.org/officeDocument/2006/math">
                    <m:r>
                      <a:rPr lang="en-US" b="0" i="1" smtClean="0">
                        <a:latin typeface="Cambria Math" panose="02040503050406030204" pitchFamily="18" charset="0"/>
                      </a:rPr>
                      <m:t>𝑒</m:t>
                    </m:r>
                    <m:r>
                      <a:rPr lang="en-US" b="0" i="1" smtClean="0">
                        <a:latin typeface="Cambria Math" panose="02040503050406030204" pitchFamily="18" charset="0"/>
                      </a:rPr>
                      <m:t>(</m:t>
                    </m:r>
                    <m:r>
                      <a:rPr lang="en-US" b="0" i="1" smtClean="0">
                        <a:latin typeface="Cambria Math" panose="02040503050406030204" pitchFamily="18" charset="0"/>
                      </a:rPr>
                      <m:t>𝑠</m:t>
                    </m:r>
                    <m:r>
                      <a:rPr lang="en-US" b="0" i="1" smtClean="0">
                        <a:latin typeface="Cambria Math" panose="02040503050406030204" pitchFamily="18" charset="0"/>
                      </a:rPr>
                      <m:t>)</m:t>
                    </m:r>
                  </m:oMath>
                </a14:m>
                <a:r>
                  <a:rPr lang="en-US" dirty="0" smtClean="0"/>
                  <a:t> can be viewed as an estimation of the state value function </a:t>
                </a:r>
                <a14:m>
                  <m:oMath xmlns:m="http://schemas.openxmlformats.org/officeDocument/2006/math">
                    <m:r>
                      <a:rPr lang="en-US" b="0" i="1" smtClean="0">
                        <a:latin typeface="Cambria Math" panose="02040503050406030204" pitchFamily="18" charset="0"/>
                      </a:rPr>
                      <m:t>𝑉</m:t>
                    </m:r>
                    <m:r>
                      <a:rPr lang="en-US" b="0" i="1" smtClean="0">
                        <a:latin typeface="Cambria Math" panose="02040503050406030204" pitchFamily="18" charset="0"/>
                      </a:rPr>
                      <m:t>(</m:t>
                    </m:r>
                    <m:r>
                      <a:rPr lang="en-US" b="0" i="1" smtClean="0">
                        <a:latin typeface="Cambria Math" panose="02040503050406030204" pitchFamily="18" charset="0"/>
                      </a:rPr>
                      <m:t>𝑠</m:t>
                    </m:r>
                    <m:r>
                      <a:rPr lang="en-US" b="0" i="1" smtClean="0">
                        <a:latin typeface="Cambria Math" panose="02040503050406030204" pitchFamily="18" charset="0"/>
                      </a:rPr>
                      <m:t>)</m:t>
                    </m:r>
                  </m:oMath>
                </a14:m>
                <a:r>
                  <a:rPr lang="en-US" dirty="0" smtClean="0"/>
                  <a:t> in the </a:t>
                </a:r>
                <a:r>
                  <a:rPr lang="en-US" dirty="0" smtClean="0"/>
                  <a:t>MDP/RL</a:t>
                </a:r>
                <a:endParaRPr lang="en-US" dirty="0"/>
              </a:p>
              <a:p>
                <a:pPr lvl="1"/>
                <a:endParaRPr lang="en-US" dirty="0" smtClean="0"/>
              </a:p>
            </p:txBody>
          </p:sp>
        </mc:Choice>
        <mc:Fallback>
          <p:sp>
            <p:nvSpPr>
              <p:cNvPr id="3" name="Content Placeholder 2"/>
              <p:cNvSpPr>
                <a:spLocks noGrp="1" noRot="1" noChangeAspect="1" noMove="1" noResize="1" noEditPoints="1" noAdjustHandles="1" noChangeArrowheads="1" noChangeShapeType="1" noTextEdit="1"/>
              </p:cNvSpPr>
              <p:nvPr>
                <p:ph sz="quarter" idx="1"/>
              </p:nvPr>
            </p:nvSpPr>
            <p:spPr>
              <a:blipFill rotWithShape="0">
                <a:blip r:embed="rId2"/>
                <a:stretch>
                  <a:fillRect l="-667" t="-2716"/>
                </a:stretch>
              </a:blipFill>
            </p:spPr>
            <p:txBody>
              <a:bodyPr/>
              <a:lstStyle/>
              <a:p>
                <a:r>
                  <a:rPr lang="en-US">
                    <a:noFill/>
                  </a:rPr>
                  <a:t> </a:t>
                </a:r>
              </a:p>
            </p:txBody>
          </p:sp>
        </mc:Fallback>
      </mc:AlternateContent>
      <p:sp>
        <p:nvSpPr>
          <p:cNvPr id="4" name="Date Placeholder 3"/>
          <p:cNvSpPr>
            <a:spLocks noGrp="1"/>
          </p:cNvSpPr>
          <p:nvPr>
            <p:ph type="dt" sz="half" idx="10"/>
          </p:nvPr>
        </p:nvSpPr>
        <p:spPr/>
        <p:txBody>
          <a:bodyPr/>
          <a:lstStyle/>
          <a:p>
            <a:fld id="{25DF680D-2C67-4C95-A53E-F5B5FCCE787F}" type="datetime1">
              <a:rPr lang="en-US" smtClean="0"/>
              <a:t>11/20/2018</a:t>
            </a:fld>
            <a:endParaRPr lang="en-US" dirty="0"/>
          </a:p>
        </p:txBody>
      </p:sp>
      <p:sp>
        <p:nvSpPr>
          <p:cNvPr id="5" name="Footer Placeholder 4"/>
          <p:cNvSpPr>
            <a:spLocks noGrp="1"/>
          </p:cNvSpPr>
          <p:nvPr>
            <p:ph type="ftr" sz="quarter" idx="11"/>
          </p:nvPr>
        </p:nvSpPr>
        <p:spPr/>
        <p:txBody>
          <a:bodyPr/>
          <a:lstStyle/>
          <a:p>
            <a:r>
              <a:rPr lang="en-US" smtClean="0"/>
              <a:t>Fei Fang</a:t>
            </a:r>
            <a:endParaRPr lang="en-US" dirty="0"/>
          </a:p>
        </p:txBody>
      </p:sp>
      <p:sp>
        <p:nvSpPr>
          <p:cNvPr id="6" name="Slide Number Placeholder 5"/>
          <p:cNvSpPr>
            <a:spLocks noGrp="1"/>
          </p:cNvSpPr>
          <p:nvPr>
            <p:ph type="sldNum" sz="quarter" idx="12"/>
          </p:nvPr>
        </p:nvSpPr>
        <p:spPr/>
        <p:txBody>
          <a:bodyPr/>
          <a:lstStyle/>
          <a:p>
            <a:fld id="{A3B20E47-2A4C-4221-B6B9-A2AC2F1C1077}" type="slidenum">
              <a:rPr lang="en-US" smtClean="0"/>
              <a:pPr/>
              <a:t>50</a:t>
            </a:fld>
            <a:endParaRPr lang="en-US" dirty="0"/>
          </a:p>
        </p:txBody>
      </p:sp>
      <p:sp>
        <p:nvSpPr>
          <p:cNvPr id="8" name="Rectangle 7"/>
          <p:cNvSpPr/>
          <p:nvPr/>
        </p:nvSpPr>
        <p:spPr>
          <a:xfrm>
            <a:off x="4136937" y="115169"/>
            <a:ext cx="4791002" cy="954107"/>
          </a:xfrm>
          <a:prstGeom prst="rect">
            <a:avLst/>
          </a:prstGeom>
        </p:spPr>
        <p:txBody>
          <a:bodyPr wrap="square">
            <a:spAutoFit/>
          </a:bodyPr>
          <a:lstStyle/>
          <a:p>
            <a:r>
              <a:rPr lang="en-US" sz="1400" dirty="0" smtClean="0">
                <a:solidFill>
                  <a:srgbClr val="0070C0"/>
                </a:solidFill>
              </a:rPr>
              <a:t>(Optional) In fact, </a:t>
            </a:r>
            <a:r>
              <a:rPr lang="en-US" sz="1400" dirty="0">
                <a:solidFill>
                  <a:srgbClr val="0070C0"/>
                </a:solidFill>
              </a:rPr>
              <a:t>if MIN player follows some behavioral pattern that may be dependent on MAX player’s actions so far but is not dependent on the MAX player’s overall contingent plan, then MIN player can </a:t>
            </a:r>
            <a:r>
              <a:rPr lang="en-US" sz="1400" dirty="0" smtClean="0">
                <a:solidFill>
                  <a:srgbClr val="0070C0"/>
                </a:solidFill>
              </a:rPr>
              <a:t>still be </a:t>
            </a:r>
            <a:r>
              <a:rPr lang="en-US" sz="1400" dirty="0">
                <a:solidFill>
                  <a:srgbClr val="0070C0"/>
                </a:solidFill>
              </a:rPr>
              <a:t>treated as part of the environment</a:t>
            </a:r>
          </a:p>
        </p:txBody>
      </p:sp>
    </p:spTree>
    <p:extLst>
      <p:ext uri="{BB962C8B-B14F-4D97-AF65-F5344CB8AC3E}">
        <p14:creationId xmlns:p14="http://schemas.microsoft.com/office/powerpoint/2010/main" val="278347226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Connections with </a:t>
            </a:r>
            <a:r>
              <a:rPr lang="en-US" dirty="0" smtClean="0"/>
              <a:t>RL</a:t>
            </a:r>
            <a:endParaRPr lang="en-US" dirty="0"/>
          </a:p>
        </p:txBody>
      </p:sp>
      <p:sp>
        <p:nvSpPr>
          <p:cNvPr id="4" name="Date Placeholder 3"/>
          <p:cNvSpPr>
            <a:spLocks noGrp="1"/>
          </p:cNvSpPr>
          <p:nvPr>
            <p:ph type="dt" sz="half" idx="10"/>
          </p:nvPr>
        </p:nvSpPr>
        <p:spPr/>
        <p:txBody>
          <a:bodyPr/>
          <a:lstStyle/>
          <a:p>
            <a:fld id="{25DF680D-2C67-4C95-A53E-F5B5FCCE787F}" type="datetime1">
              <a:rPr lang="en-US" smtClean="0"/>
              <a:t>11/20/2018</a:t>
            </a:fld>
            <a:endParaRPr lang="en-US" dirty="0"/>
          </a:p>
        </p:txBody>
      </p:sp>
      <p:sp>
        <p:nvSpPr>
          <p:cNvPr id="5" name="Footer Placeholder 4"/>
          <p:cNvSpPr>
            <a:spLocks noGrp="1"/>
          </p:cNvSpPr>
          <p:nvPr>
            <p:ph type="ftr" sz="quarter" idx="11"/>
          </p:nvPr>
        </p:nvSpPr>
        <p:spPr/>
        <p:txBody>
          <a:bodyPr/>
          <a:lstStyle/>
          <a:p>
            <a:r>
              <a:rPr lang="en-US" smtClean="0"/>
              <a:t>Fei Fang</a:t>
            </a:r>
            <a:endParaRPr lang="en-US" dirty="0"/>
          </a:p>
        </p:txBody>
      </p:sp>
      <p:sp>
        <p:nvSpPr>
          <p:cNvPr id="6" name="Slide Number Placeholder 5"/>
          <p:cNvSpPr>
            <a:spLocks noGrp="1"/>
          </p:cNvSpPr>
          <p:nvPr>
            <p:ph type="sldNum" sz="quarter" idx="12"/>
          </p:nvPr>
        </p:nvSpPr>
        <p:spPr/>
        <p:txBody>
          <a:bodyPr/>
          <a:lstStyle/>
          <a:p>
            <a:fld id="{A3B20E47-2A4C-4221-B6B9-A2AC2F1C1077}" type="slidenum">
              <a:rPr lang="en-US" smtClean="0"/>
              <a:pPr/>
              <a:t>51</a:t>
            </a:fld>
            <a:endParaRPr lang="en-US" dirty="0"/>
          </a:p>
        </p:txBody>
      </p:sp>
      <p:pic>
        <p:nvPicPr>
          <p:cNvPr id="7" name="Content Placeholder 6"/>
          <p:cNvPicPr>
            <a:picLocks noGrp="1" noChangeAspect="1"/>
          </p:cNvPicPr>
          <p:nvPr>
            <p:ph sz="quarter" idx="1"/>
          </p:nvPr>
        </p:nvPicPr>
        <p:blipFill>
          <a:blip r:embed="rId2"/>
          <a:stretch>
            <a:fillRect/>
          </a:stretch>
        </p:blipFill>
        <p:spPr>
          <a:xfrm>
            <a:off x="742965" y="1219200"/>
            <a:ext cx="7658069" cy="4937125"/>
          </a:xfrm>
          <a:prstGeom prst="rect">
            <a:avLst/>
          </a:prstGeom>
        </p:spPr>
      </p:pic>
      <p:sp>
        <p:nvSpPr>
          <p:cNvPr id="8" name="Freeform 7"/>
          <p:cNvSpPr/>
          <p:nvPr/>
        </p:nvSpPr>
        <p:spPr>
          <a:xfrm>
            <a:off x="3919959" y="1571669"/>
            <a:ext cx="1080304" cy="1499480"/>
          </a:xfrm>
          <a:custGeom>
            <a:avLst/>
            <a:gdLst>
              <a:gd name="connsiteX0" fmla="*/ 1080304 w 1080304"/>
              <a:gd name="connsiteY0" fmla="*/ 68078 h 1499480"/>
              <a:gd name="connsiteX1" fmla="*/ 412831 w 1080304"/>
              <a:gd name="connsiteY1" fmla="*/ 164534 h 1499480"/>
              <a:gd name="connsiteX2" fmla="*/ 0 w 1080304"/>
              <a:gd name="connsiteY2" fmla="*/ 1499480 h 1499480"/>
            </a:gdLst>
            <a:ahLst/>
            <a:cxnLst>
              <a:cxn ang="0">
                <a:pos x="connsiteX0" y="connsiteY0"/>
              </a:cxn>
              <a:cxn ang="0">
                <a:pos x="connsiteX1" y="connsiteY1"/>
              </a:cxn>
              <a:cxn ang="0">
                <a:pos x="connsiteX2" y="connsiteY2"/>
              </a:cxn>
            </a:cxnLst>
            <a:rect l="l" t="t" r="r" b="b"/>
            <a:pathLst>
              <a:path w="1080304" h="1499480">
                <a:moveTo>
                  <a:pt x="1080304" y="68078"/>
                </a:moveTo>
                <a:cubicBezTo>
                  <a:pt x="836593" y="-2978"/>
                  <a:pt x="592882" y="-74033"/>
                  <a:pt x="412831" y="164534"/>
                </a:cubicBezTo>
                <a:cubicBezTo>
                  <a:pt x="232780" y="403101"/>
                  <a:pt x="52086" y="1289850"/>
                  <a:pt x="0" y="1499480"/>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2739110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Connections with RL</a:t>
            </a:r>
          </a:p>
        </p:txBody>
      </p:sp>
      <mc:AlternateContent xmlns:mc="http://schemas.openxmlformats.org/markup-compatibility/2006">
        <mc:Choice xmlns:a14="http://schemas.microsoft.com/office/drawing/2010/main" Requires="a14">
          <p:sp>
            <p:nvSpPr>
              <p:cNvPr id="3" name="Content Placeholder 2"/>
              <p:cNvSpPr>
                <a:spLocks noGrp="1"/>
              </p:cNvSpPr>
              <p:nvPr>
                <p:ph sz="quarter" idx="1"/>
              </p:nvPr>
            </p:nvSpPr>
            <p:spPr/>
            <p:txBody>
              <a:bodyPr/>
              <a:lstStyle/>
              <a:p>
                <a:r>
                  <a:rPr lang="en-US" dirty="0" smtClean="0"/>
                  <a:t>Learning / Estimating the state value function </a:t>
                </a:r>
                <a14:m>
                  <m:oMath xmlns:m="http://schemas.openxmlformats.org/officeDocument/2006/math">
                    <m:r>
                      <a:rPr lang="en-US" i="1" dirty="0" smtClean="0">
                        <a:latin typeface="Cambria Math" panose="02040503050406030204" pitchFamily="18" charset="0"/>
                      </a:rPr>
                      <m:t>𝑉</m:t>
                    </m:r>
                    <m:r>
                      <a:rPr lang="en-US" i="1" dirty="0" smtClean="0">
                        <a:latin typeface="Cambria Math" panose="02040503050406030204" pitchFamily="18" charset="0"/>
                      </a:rPr>
                      <m:t>(</m:t>
                    </m:r>
                    <m:r>
                      <a:rPr lang="en-US" i="1" dirty="0" smtClean="0">
                        <a:latin typeface="Cambria Math" panose="02040503050406030204" pitchFamily="18" charset="0"/>
                      </a:rPr>
                      <m:t>𝑠</m:t>
                    </m:r>
                    <m:r>
                      <a:rPr lang="en-US" i="1" dirty="0" smtClean="0">
                        <a:latin typeface="Cambria Math" panose="02040503050406030204" pitchFamily="18" charset="0"/>
                      </a:rPr>
                      <m:t>)</m:t>
                    </m:r>
                  </m:oMath>
                </a14:m>
                <a:r>
                  <a:rPr lang="en-US" dirty="0" smtClean="0"/>
                  <a:t> will help the MAX player find the optimal policy against a perfectly rational MIN player</a:t>
                </a:r>
                <a:endParaRPr lang="en-US" dirty="0"/>
              </a:p>
            </p:txBody>
          </p:sp>
        </mc:Choice>
        <mc:Fallback>
          <p:sp>
            <p:nvSpPr>
              <p:cNvPr id="3" name="Content Placeholder 2"/>
              <p:cNvSpPr>
                <a:spLocks noGrp="1" noRot="1" noChangeAspect="1" noMove="1" noResize="1" noEditPoints="1" noAdjustHandles="1" noChangeArrowheads="1" noChangeShapeType="1" noTextEdit="1"/>
              </p:cNvSpPr>
              <p:nvPr>
                <p:ph sz="quarter" idx="1"/>
              </p:nvPr>
            </p:nvSpPr>
            <p:spPr>
              <a:blipFill rotWithShape="0">
                <a:blip r:embed="rId2"/>
                <a:stretch>
                  <a:fillRect l="-741" t="-1235"/>
                </a:stretch>
              </a:blipFill>
            </p:spPr>
            <p:txBody>
              <a:bodyPr/>
              <a:lstStyle/>
              <a:p>
                <a:r>
                  <a:rPr lang="en-US">
                    <a:noFill/>
                  </a:rPr>
                  <a:t> </a:t>
                </a:r>
              </a:p>
            </p:txBody>
          </p:sp>
        </mc:Fallback>
      </mc:AlternateContent>
      <p:sp>
        <p:nvSpPr>
          <p:cNvPr id="4" name="Date Placeholder 3"/>
          <p:cNvSpPr>
            <a:spLocks noGrp="1"/>
          </p:cNvSpPr>
          <p:nvPr>
            <p:ph type="dt" sz="half" idx="10"/>
          </p:nvPr>
        </p:nvSpPr>
        <p:spPr/>
        <p:txBody>
          <a:bodyPr/>
          <a:lstStyle/>
          <a:p>
            <a:fld id="{25DF680D-2C67-4C95-A53E-F5B5FCCE787F}" type="datetime1">
              <a:rPr lang="en-US" smtClean="0"/>
              <a:t>11/20/2018</a:t>
            </a:fld>
            <a:endParaRPr lang="en-US" dirty="0"/>
          </a:p>
        </p:txBody>
      </p:sp>
      <p:sp>
        <p:nvSpPr>
          <p:cNvPr id="5" name="Footer Placeholder 4"/>
          <p:cNvSpPr>
            <a:spLocks noGrp="1"/>
          </p:cNvSpPr>
          <p:nvPr>
            <p:ph type="ftr" sz="quarter" idx="11"/>
          </p:nvPr>
        </p:nvSpPr>
        <p:spPr/>
        <p:txBody>
          <a:bodyPr/>
          <a:lstStyle/>
          <a:p>
            <a:r>
              <a:rPr lang="en-US" smtClean="0"/>
              <a:t>Fei Fang</a:t>
            </a:r>
            <a:endParaRPr lang="en-US" dirty="0"/>
          </a:p>
        </p:txBody>
      </p:sp>
      <p:sp>
        <p:nvSpPr>
          <p:cNvPr id="6" name="Slide Number Placeholder 5"/>
          <p:cNvSpPr>
            <a:spLocks noGrp="1"/>
          </p:cNvSpPr>
          <p:nvPr>
            <p:ph type="sldNum" sz="quarter" idx="12"/>
          </p:nvPr>
        </p:nvSpPr>
        <p:spPr/>
        <p:txBody>
          <a:bodyPr/>
          <a:lstStyle/>
          <a:p>
            <a:fld id="{A3B20E47-2A4C-4221-B6B9-A2AC2F1C1077}" type="slidenum">
              <a:rPr lang="en-US" smtClean="0"/>
              <a:pPr/>
              <a:t>52</a:t>
            </a:fld>
            <a:endParaRPr lang="en-US" dirty="0"/>
          </a:p>
        </p:txBody>
      </p:sp>
    </p:spTree>
    <p:extLst>
      <p:ext uri="{BB962C8B-B14F-4D97-AF65-F5344CB8AC3E}">
        <p14:creationId xmlns:p14="http://schemas.microsoft.com/office/powerpoint/2010/main" val="410051967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a:t>
            </a:r>
            <a:r>
              <a:rPr lang="en-US" dirty="0" err="1" smtClean="0"/>
              <a:t>AlphaGo</a:t>
            </a:r>
            <a:r>
              <a:rPr lang="en-US" dirty="0" smtClean="0"/>
              <a:t> Works</a:t>
            </a:r>
            <a:endParaRPr lang="en-US" dirty="0"/>
          </a:p>
        </p:txBody>
      </p:sp>
      <p:sp>
        <p:nvSpPr>
          <p:cNvPr id="3" name="Content Placeholder 2"/>
          <p:cNvSpPr>
            <a:spLocks noGrp="1"/>
          </p:cNvSpPr>
          <p:nvPr>
            <p:ph sz="quarter" idx="1"/>
          </p:nvPr>
        </p:nvSpPr>
        <p:spPr/>
        <p:txBody>
          <a:bodyPr/>
          <a:lstStyle/>
          <a:p>
            <a:r>
              <a:rPr lang="en-US" dirty="0" smtClean="0"/>
              <a:t>Supervised learning + Reinforcement learning</a:t>
            </a:r>
          </a:p>
          <a:p>
            <a:r>
              <a:rPr lang="en-US" altLang="zh-CN" dirty="0" smtClean="0"/>
              <a:t>Monte-Carlo Tree Search</a:t>
            </a:r>
            <a:endParaRPr lang="en-US" dirty="0"/>
          </a:p>
        </p:txBody>
      </p:sp>
      <p:sp>
        <p:nvSpPr>
          <p:cNvPr id="4" name="Date Placeholder 3"/>
          <p:cNvSpPr>
            <a:spLocks noGrp="1"/>
          </p:cNvSpPr>
          <p:nvPr>
            <p:ph type="dt" sz="half" idx="10"/>
          </p:nvPr>
        </p:nvSpPr>
        <p:spPr/>
        <p:txBody>
          <a:bodyPr/>
          <a:lstStyle/>
          <a:p>
            <a:fld id="{25DF680D-2C67-4C95-A53E-F5B5FCCE787F}" type="datetime1">
              <a:rPr lang="en-US" smtClean="0"/>
              <a:t>11/20/2018</a:t>
            </a:fld>
            <a:endParaRPr lang="en-US" dirty="0"/>
          </a:p>
        </p:txBody>
      </p:sp>
      <p:sp>
        <p:nvSpPr>
          <p:cNvPr id="5" name="Footer Placeholder 4"/>
          <p:cNvSpPr>
            <a:spLocks noGrp="1"/>
          </p:cNvSpPr>
          <p:nvPr>
            <p:ph type="ftr" sz="quarter" idx="11"/>
          </p:nvPr>
        </p:nvSpPr>
        <p:spPr/>
        <p:txBody>
          <a:bodyPr/>
          <a:lstStyle/>
          <a:p>
            <a:r>
              <a:rPr lang="en-US" smtClean="0"/>
              <a:t>Fei Fang</a:t>
            </a:r>
            <a:endParaRPr lang="en-US" dirty="0"/>
          </a:p>
        </p:txBody>
      </p:sp>
      <p:sp>
        <p:nvSpPr>
          <p:cNvPr id="6" name="Slide Number Placeholder 5"/>
          <p:cNvSpPr>
            <a:spLocks noGrp="1"/>
          </p:cNvSpPr>
          <p:nvPr>
            <p:ph type="sldNum" sz="quarter" idx="12"/>
          </p:nvPr>
        </p:nvSpPr>
        <p:spPr/>
        <p:txBody>
          <a:bodyPr/>
          <a:lstStyle/>
          <a:p>
            <a:fld id="{A3B20E47-2A4C-4221-B6B9-A2AC2F1C1077}" type="slidenum">
              <a:rPr lang="en-US" smtClean="0"/>
              <a:pPr/>
              <a:t>53</a:t>
            </a:fld>
            <a:endParaRPr lang="en-US" dirty="0"/>
          </a:p>
        </p:txBody>
      </p:sp>
      <p:pic>
        <p:nvPicPr>
          <p:cNvPr id="8" name="Picture 7"/>
          <p:cNvPicPr>
            <a:picLocks noChangeAspect="1"/>
          </p:cNvPicPr>
          <p:nvPr/>
        </p:nvPicPr>
        <p:blipFill>
          <a:blip r:embed="rId2"/>
          <a:stretch>
            <a:fillRect/>
          </a:stretch>
        </p:blipFill>
        <p:spPr>
          <a:xfrm>
            <a:off x="517002" y="2420785"/>
            <a:ext cx="8214168" cy="2851152"/>
          </a:xfrm>
          <a:prstGeom prst="rect">
            <a:avLst/>
          </a:prstGeom>
        </p:spPr>
      </p:pic>
    </p:spTree>
    <p:extLst>
      <p:ext uri="{BB962C8B-B14F-4D97-AF65-F5344CB8AC3E}">
        <p14:creationId xmlns:p14="http://schemas.microsoft.com/office/powerpoint/2010/main" val="105317932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a:t>
            </a:r>
            <a:r>
              <a:rPr lang="en-US" dirty="0" err="1" smtClean="0"/>
              <a:t>AlphaGo</a:t>
            </a:r>
            <a:r>
              <a:rPr lang="en-US" dirty="0" smtClean="0"/>
              <a:t> Works</a:t>
            </a:r>
            <a:endParaRPr lang="en-US" dirty="0"/>
          </a:p>
        </p:txBody>
      </p:sp>
      <p:sp>
        <p:nvSpPr>
          <p:cNvPr id="3" name="Content Placeholder 2"/>
          <p:cNvSpPr>
            <a:spLocks noGrp="1"/>
          </p:cNvSpPr>
          <p:nvPr>
            <p:ph sz="quarter" idx="1"/>
          </p:nvPr>
        </p:nvSpPr>
        <p:spPr/>
        <p:txBody>
          <a:bodyPr/>
          <a:lstStyle/>
          <a:p>
            <a:r>
              <a:rPr lang="en-US" dirty="0"/>
              <a:t>Supervised learning + Reinforcement learning</a:t>
            </a:r>
          </a:p>
          <a:p>
            <a:r>
              <a:rPr lang="en-US" altLang="zh-CN" dirty="0"/>
              <a:t>Monte-Carlo Tree Search</a:t>
            </a:r>
            <a:endParaRPr lang="en-US" dirty="0"/>
          </a:p>
          <a:p>
            <a:endParaRPr lang="en-US" dirty="0"/>
          </a:p>
        </p:txBody>
      </p:sp>
      <p:sp>
        <p:nvSpPr>
          <p:cNvPr id="4" name="Date Placeholder 3"/>
          <p:cNvSpPr>
            <a:spLocks noGrp="1"/>
          </p:cNvSpPr>
          <p:nvPr>
            <p:ph type="dt" sz="half" idx="10"/>
          </p:nvPr>
        </p:nvSpPr>
        <p:spPr/>
        <p:txBody>
          <a:bodyPr/>
          <a:lstStyle/>
          <a:p>
            <a:fld id="{25DF680D-2C67-4C95-A53E-F5B5FCCE787F}" type="datetime1">
              <a:rPr lang="en-US" smtClean="0"/>
              <a:t>11/20/2018</a:t>
            </a:fld>
            <a:endParaRPr lang="en-US" dirty="0"/>
          </a:p>
        </p:txBody>
      </p:sp>
      <p:sp>
        <p:nvSpPr>
          <p:cNvPr id="5" name="Footer Placeholder 4"/>
          <p:cNvSpPr>
            <a:spLocks noGrp="1"/>
          </p:cNvSpPr>
          <p:nvPr>
            <p:ph type="ftr" sz="quarter" idx="11"/>
          </p:nvPr>
        </p:nvSpPr>
        <p:spPr/>
        <p:txBody>
          <a:bodyPr/>
          <a:lstStyle/>
          <a:p>
            <a:r>
              <a:rPr lang="en-US" smtClean="0"/>
              <a:t>Fei Fang</a:t>
            </a:r>
            <a:endParaRPr lang="en-US" dirty="0"/>
          </a:p>
        </p:txBody>
      </p:sp>
      <p:sp>
        <p:nvSpPr>
          <p:cNvPr id="6" name="Slide Number Placeholder 5"/>
          <p:cNvSpPr>
            <a:spLocks noGrp="1"/>
          </p:cNvSpPr>
          <p:nvPr>
            <p:ph type="sldNum" sz="quarter" idx="12"/>
          </p:nvPr>
        </p:nvSpPr>
        <p:spPr/>
        <p:txBody>
          <a:bodyPr/>
          <a:lstStyle/>
          <a:p>
            <a:fld id="{A3B20E47-2A4C-4221-B6B9-A2AC2F1C1077}" type="slidenum">
              <a:rPr lang="en-US" smtClean="0"/>
              <a:pPr/>
              <a:t>54</a:t>
            </a:fld>
            <a:endParaRPr lang="en-US" dirty="0"/>
          </a:p>
        </p:txBody>
      </p:sp>
      <p:pic>
        <p:nvPicPr>
          <p:cNvPr id="7" name="Picture 6"/>
          <p:cNvPicPr>
            <a:picLocks noChangeAspect="1"/>
          </p:cNvPicPr>
          <p:nvPr/>
        </p:nvPicPr>
        <p:blipFill>
          <a:blip r:embed="rId2"/>
          <a:stretch>
            <a:fillRect/>
          </a:stretch>
        </p:blipFill>
        <p:spPr>
          <a:xfrm>
            <a:off x="65590" y="3198586"/>
            <a:ext cx="9144000" cy="3030405"/>
          </a:xfrm>
          <a:prstGeom prst="rect">
            <a:avLst/>
          </a:prstGeom>
        </p:spPr>
      </p:pic>
    </p:spTree>
    <p:extLst>
      <p:ext uri="{BB962C8B-B14F-4D97-AF65-F5344CB8AC3E}">
        <p14:creationId xmlns:p14="http://schemas.microsoft.com/office/powerpoint/2010/main" val="414288048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a:t>
            </a:r>
            <a:r>
              <a:rPr lang="en-US" dirty="0" err="1" smtClean="0"/>
              <a:t>AlphaZero</a:t>
            </a:r>
            <a:r>
              <a:rPr lang="en-US" dirty="0" smtClean="0"/>
              <a:t> Works</a:t>
            </a:r>
            <a:endParaRPr lang="en-US" dirty="0"/>
          </a:p>
        </p:txBody>
      </p:sp>
      <p:sp>
        <p:nvSpPr>
          <p:cNvPr id="3" name="Content Placeholder 2"/>
          <p:cNvSpPr>
            <a:spLocks noGrp="1"/>
          </p:cNvSpPr>
          <p:nvPr>
            <p:ph sz="quarter" idx="1"/>
          </p:nvPr>
        </p:nvSpPr>
        <p:spPr/>
        <p:txBody>
          <a:bodyPr/>
          <a:lstStyle/>
          <a:p>
            <a:r>
              <a:rPr lang="en-US" dirty="0" smtClean="0"/>
              <a:t>Reinforcement </a:t>
            </a:r>
            <a:r>
              <a:rPr lang="en-US" dirty="0"/>
              <a:t>learning</a:t>
            </a:r>
          </a:p>
          <a:p>
            <a:r>
              <a:rPr lang="en-US" altLang="zh-CN" dirty="0"/>
              <a:t>Monte-Carlo Tree Search</a:t>
            </a:r>
            <a:endParaRPr lang="en-US" dirty="0"/>
          </a:p>
          <a:p>
            <a:endParaRPr lang="en-US" dirty="0"/>
          </a:p>
        </p:txBody>
      </p:sp>
      <p:sp>
        <p:nvSpPr>
          <p:cNvPr id="4" name="Date Placeholder 3"/>
          <p:cNvSpPr>
            <a:spLocks noGrp="1"/>
          </p:cNvSpPr>
          <p:nvPr>
            <p:ph type="dt" sz="half" idx="10"/>
          </p:nvPr>
        </p:nvSpPr>
        <p:spPr/>
        <p:txBody>
          <a:bodyPr/>
          <a:lstStyle/>
          <a:p>
            <a:fld id="{25DF680D-2C67-4C95-A53E-F5B5FCCE787F}" type="datetime1">
              <a:rPr lang="en-US" smtClean="0"/>
              <a:t>11/20/2018</a:t>
            </a:fld>
            <a:endParaRPr lang="en-US" dirty="0"/>
          </a:p>
        </p:txBody>
      </p:sp>
      <p:sp>
        <p:nvSpPr>
          <p:cNvPr id="5" name="Footer Placeholder 4"/>
          <p:cNvSpPr>
            <a:spLocks noGrp="1"/>
          </p:cNvSpPr>
          <p:nvPr>
            <p:ph type="ftr" sz="quarter" idx="11"/>
          </p:nvPr>
        </p:nvSpPr>
        <p:spPr/>
        <p:txBody>
          <a:bodyPr/>
          <a:lstStyle/>
          <a:p>
            <a:r>
              <a:rPr lang="en-US" smtClean="0"/>
              <a:t>Fei Fang</a:t>
            </a:r>
            <a:endParaRPr lang="en-US" dirty="0"/>
          </a:p>
        </p:txBody>
      </p:sp>
      <p:sp>
        <p:nvSpPr>
          <p:cNvPr id="6" name="Slide Number Placeholder 5"/>
          <p:cNvSpPr>
            <a:spLocks noGrp="1"/>
          </p:cNvSpPr>
          <p:nvPr>
            <p:ph type="sldNum" sz="quarter" idx="12"/>
          </p:nvPr>
        </p:nvSpPr>
        <p:spPr/>
        <p:txBody>
          <a:bodyPr/>
          <a:lstStyle/>
          <a:p>
            <a:fld id="{A3B20E47-2A4C-4221-B6B9-A2AC2F1C1077}" type="slidenum">
              <a:rPr lang="en-US" smtClean="0"/>
              <a:pPr/>
              <a:t>55</a:t>
            </a:fld>
            <a:endParaRPr lang="en-US" dirty="0"/>
          </a:p>
        </p:txBody>
      </p:sp>
      <p:pic>
        <p:nvPicPr>
          <p:cNvPr id="8" name="Picture 7"/>
          <p:cNvPicPr>
            <a:picLocks noChangeAspect="1"/>
          </p:cNvPicPr>
          <p:nvPr/>
        </p:nvPicPr>
        <p:blipFill>
          <a:blip r:embed="rId2"/>
          <a:stretch>
            <a:fillRect/>
          </a:stretch>
        </p:blipFill>
        <p:spPr>
          <a:xfrm>
            <a:off x="1876312" y="2398145"/>
            <a:ext cx="4377876" cy="3927419"/>
          </a:xfrm>
          <a:prstGeom prst="rect">
            <a:avLst/>
          </a:prstGeom>
        </p:spPr>
      </p:pic>
    </p:spTree>
    <p:extLst>
      <p:ext uri="{BB962C8B-B14F-4D97-AF65-F5344CB8AC3E}">
        <p14:creationId xmlns:p14="http://schemas.microsoft.com/office/powerpoint/2010/main" val="29078623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a:t>
            </a:r>
            <a:r>
              <a:rPr lang="en-US" dirty="0" err="1" smtClean="0"/>
              <a:t>AlphaZero</a:t>
            </a:r>
            <a:r>
              <a:rPr lang="en-US" dirty="0" smtClean="0"/>
              <a:t> Works</a:t>
            </a:r>
            <a:endParaRPr lang="en-US" dirty="0"/>
          </a:p>
        </p:txBody>
      </p:sp>
      <p:sp>
        <p:nvSpPr>
          <p:cNvPr id="3" name="Content Placeholder 2"/>
          <p:cNvSpPr>
            <a:spLocks noGrp="1"/>
          </p:cNvSpPr>
          <p:nvPr>
            <p:ph sz="quarter" idx="1"/>
          </p:nvPr>
        </p:nvSpPr>
        <p:spPr/>
        <p:txBody>
          <a:bodyPr/>
          <a:lstStyle/>
          <a:p>
            <a:r>
              <a:rPr lang="en-US" dirty="0" smtClean="0"/>
              <a:t>Reinforcement </a:t>
            </a:r>
            <a:r>
              <a:rPr lang="en-US" dirty="0"/>
              <a:t>learning</a:t>
            </a:r>
          </a:p>
          <a:p>
            <a:r>
              <a:rPr lang="en-US" altLang="zh-CN" dirty="0"/>
              <a:t>Monte-Carlo Tree Search</a:t>
            </a:r>
            <a:endParaRPr lang="en-US" dirty="0"/>
          </a:p>
          <a:p>
            <a:endParaRPr lang="en-US" dirty="0"/>
          </a:p>
        </p:txBody>
      </p:sp>
      <p:sp>
        <p:nvSpPr>
          <p:cNvPr id="4" name="Date Placeholder 3"/>
          <p:cNvSpPr>
            <a:spLocks noGrp="1"/>
          </p:cNvSpPr>
          <p:nvPr>
            <p:ph type="dt" sz="half" idx="10"/>
          </p:nvPr>
        </p:nvSpPr>
        <p:spPr/>
        <p:txBody>
          <a:bodyPr/>
          <a:lstStyle/>
          <a:p>
            <a:fld id="{25DF680D-2C67-4C95-A53E-F5B5FCCE787F}" type="datetime1">
              <a:rPr lang="en-US" smtClean="0"/>
              <a:t>11/20/2018</a:t>
            </a:fld>
            <a:endParaRPr lang="en-US" dirty="0"/>
          </a:p>
        </p:txBody>
      </p:sp>
      <p:sp>
        <p:nvSpPr>
          <p:cNvPr id="5" name="Footer Placeholder 4"/>
          <p:cNvSpPr>
            <a:spLocks noGrp="1"/>
          </p:cNvSpPr>
          <p:nvPr>
            <p:ph type="ftr" sz="quarter" idx="11"/>
          </p:nvPr>
        </p:nvSpPr>
        <p:spPr/>
        <p:txBody>
          <a:bodyPr/>
          <a:lstStyle/>
          <a:p>
            <a:r>
              <a:rPr lang="en-US" smtClean="0"/>
              <a:t>Fei Fang</a:t>
            </a:r>
            <a:endParaRPr lang="en-US" dirty="0"/>
          </a:p>
        </p:txBody>
      </p:sp>
      <p:sp>
        <p:nvSpPr>
          <p:cNvPr id="6" name="Slide Number Placeholder 5"/>
          <p:cNvSpPr>
            <a:spLocks noGrp="1"/>
          </p:cNvSpPr>
          <p:nvPr>
            <p:ph type="sldNum" sz="quarter" idx="12"/>
          </p:nvPr>
        </p:nvSpPr>
        <p:spPr/>
        <p:txBody>
          <a:bodyPr/>
          <a:lstStyle/>
          <a:p>
            <a:fld id="{A3B20E47-2A4C-4221-B6B9-A2AC2F1C1077}" type="slidenum">
              <a:rPr lang="en-US" smtClean="0"/>
              <a:pPr/>
              <a:t>56</a:t>
            </a:fld>
            <a:endParaRPr lang="en-US" dirty="0"/>
          </a:p>
        </p:txBody>
      </p:sp>
      <p:pic>
        <p:nvPicPr>
          <p:cNvPr id="9" name="Picture 8"/>
          <p:cNvPicPr>
            <a:picLocks noChangeAspect="1"/>
          </p:cNvPicPr>
          <p:nvPr/>
        </p:nvPicPr>
        <p:blipFill>
          <a:blip r:embed="rId2"/>
          <a:stretch>
            <a:fillRect/>
          </a:stretch>
        </p:blipFill>
        <p:spPr>
          <a:xfrm>
            <a:off x="61731" y="3256250"/>
            <a:ext cx="9020537" cy="2544689"/>
          </a:xfrm>
          <a:prstGeom prst="rect">
            <a:avLst/>
          </a:prstGeom>
        </p:spPr>
      </p:pic>
    </p:spTree>
    <p:extLst>
      <p:ext uri="{BB962C8B-B14F-4D97-AF65-F5344CB8AC3E}">
        <p14:creationId xmlns:p14="http://schemas.microsoft.com/office/powerpoint/2010/main" val="403438528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Acknowledgment</a:t>
            </a:r>
          </a:p>
        </p:txBody>
      </p:sp>
      <p:sp>
        <p:nvSpPr>
          <p:cNvPr id="3" name="Content Placeholder 2"/>
          <p:cNvSpPr>
            <a:spLocks noGrp="1"/>
          </p:cNvSpPr>
          <p:nvPr>
            <p:ph sz="quarter" idx="1"/>
          </p:nvPr>
        </p:nvSpPr>
        <p:spPr/>
        <p:txBody>
          <a:bodyPr/>
          <a:lstStyle/>
          <a:p>
            <a:r>
              <a:rPr lang="en-US" dirty="0"/>
              <a:t>Some slides are borrowed from previous slides made by </a:t>
            </a:r>
            <a:r>
              <a:rPr lang="en-US" dirty="0" err="1" smtClean="0"/>
              <a:t>Tuomas</a:t>
            </a:r>
            <a:r>
              <a:rPr lang="en-US" dirty="0" smtClean="0"/>
              <a:t> </a:t>
            </a:r>
            <a:r>
              <a:rPr lang="en-US" dirty="0" err="1" smtClean="0"/>
              <a:t>Sandholm</a:t>
            </a:r>
            <a:r>
              <a:rPr lang="en-US" dirty="0" smtClean="0"/>
              <a:t>, Ariel </a:t>
            </a:r>
            <a:r>
              <a:rPr lang="en-US" dirty="0" err="1" smtClean="0"/>
              <a:t>Procaccia</a:t>
            </a:r>
            <a:r>
              <a:rPr lang="en-US" dirty="0"/>
              <a:t>, Zico </a:t>
            </a:r>
            <a:r>
              <a:rPr lang="en-US" dirty="0" err="1"/>
              <a:t>Kolter</a:t>
            </a:r>
            <a:r>
              <a:rPr lang="en-US" dirty="0"/>
              <a:t> and Zack Rubinstein</a:t>
            </a:r>
            <a:endParaRPr lang="en-US" dirty="0" smtClean="0"/>
          </a:p>
        </p:txBody>
      </p:sp>
      <p:sp>
        <p:nvSpPr>
          <p:cNvPr id="4" name="Date Placeholder 3"/>
          <p:cNvSpPr>
            <a:spLocks noGrp="1"/>
          </p:cNvSpPr>
          <p:nvPr>
            <p:ph type="dt" sz="half" idx="10"/>
          </p:nvPr>
        </p:nvSpPr>
        <p:spPr/>
        <p:txBody>
          <a:bodyPr/>
          <a:lstStyle/>
          <a:p>
            <a:fld id="{25DF680D-2C67-4C95-A53E-F5B5FCCE787F}" type="datetime1">
              <a:rPr lang="en-US" smtClean="0"/>
              <a:t>11/20/2018</a:t>
            </a:fld>
            <a:endParaRPr lang="en-US" dirty="0"/>
          </a:p>
        </p:txBody>
      </p:sp>
      <p:sp>
        <p:nvSpPr>
          <p:cNvPr id="5" name="Footer Placeholder 4"/>
          <p:cNvSpPr>
            <a:spLocks noGrp="1"/>
          </p:cNvSpPr>
          <p:nvPr>
            <p:ph type="ftr" sz="quarter" idx="11"/>
          </p:nvPr>
        </p:nvSpPr>
        <p:spPr/>
        <p:txBody>
          <a:bodyPr/>
          <a:lstStyle/>
          <a:p>
            <a:r>
              <a:rPr lang="en-US"/>
              <a:t>Fei Fang</a:t>
            </a:r>
            <a:endParaRPr lang="en-US" dirty="0"/>
          </a:p>
        </p:txBody>
      </p:sp>
      <p:sp>
        <p:nvSpPr>
          <p:cNvPr id="6" name="Slide Number Placeholder 5"/>
          <p:cNvSpPr>
            <a:spLocks noGrp="1"/>
          </p:cNvSpPr>
          <p:nvPr>
            <p:ph type="sldNum" sz="quarter" idx="12"/>
          </p:nvPr>
        </p:nvSpPr>
        <p:spPr/>
        <p:txBody>
          <a:bodyPr/>
          <a:lstStyle/>
          <a:p>
            <a:fld id="{A3B20E47-2A4C-4221-B6B9-A2AC2F1C1077}" type="slidenum">
              <a:rPr lang="en-US" smtClean="0"/>
              <a:pPr/>
              <a:t>57</a:t>
            </a:fld>
            <a:endParaRPr lang="en-US" dirty="0"/>
          </a:p>
        </p:txBody>
      </p:sp>
    </p:spTree>
    <p:extLst>
      <p:ext uri="{BB962C8B-B14F-4D97-AF65-F5344CB8AC3E}">
        <p14:creationId xmlns:p14="http://schemas.microsoft.com/office/powerpoint/2010/main" val="7182592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A Special Case</a:t>
            </a:r>
            <a:endParaRPr lang="en-US" dirty="0"/>
          </a:p>
        </p:txBody>
      </p:sp>
      <p:sp>
        <p:nvSpPr>
          <p:cNvPr id="3" name="Content Placeholder 2"/>
          <p:cNvSpPr>
            <a:spLocks noGrp="1"/>
          </p:cNvSpPr>
          <p:nvPr>
            <p:ph sz="quarter" idx="1"/>
          </p:nvPr>
        </p:nvSpPr>
        <p:spPr/>
        <p:txBody>
          <a:bodyPr>
            <a:normAutofit fontScale="92500" lnSpcReduction="20000"/>
          </a:bodyPr>
          <a:lstStyle/>
          <a:p>
            <a:r>
              <a:rPr lang="en-US" dirty="0"/>
              <a:t>Two-Player Sequential Zero-Sum Complete-Information </a:t>
            </a:r>
            <a:r>
              <a:rPr lang="en-US" dirty="0" smtClean="0"/>
              <a:t>Games</a:t>
            </a:r>
          </a:p>
          <a:p>
            <a:endParaRPr lang="en-US" dirty="0"/>
          </a:p>
          <a:p>
            <a:r>
              <a:rPr lang="en-US" dirty="0" smtClean="0"/>
              <a:t>Two-Player</a:t>
            </a:r>
          </a:p>
          <a:p>
            <a:pPr lvl="1"/>
            <a:r>
              <a:rPr lang="en-US" dirty="0" smtClean="0"/>
              <a:t>Two players involved</a:t>
            </a:r>
          </a:p>
          <a:p>
            <a:r>
              <a:rPr lang="en-US" dirty="0" smtClean="0"/>
              <a:t>Sequential</a:t>
            </a:r>
          </a:p>
          <a:p>
            <a:pPr lvl="1"/>
            <a:r>
              <a:rPr lang="en-US" dirty="0" smtClean="0"/>
              <a:t>Players take turns to move (take actions)</a:t>
            </a:r>
          </a:p>
          <a:p>
            <a:pPr lvl="1"/>
            <a:r>
              <a:rPr lang="en-US" dirty="0" smtClean="0"/>
              <a:t>Act alternately</a:t>
            </a:r>
          </a:p>
          <a:p>
            <a:r>
              <a:rPr lang="en-US" dirty="0" smtClean="0"/>
              <a:t>Zero-sum</a:t>
            </a:r>
          </a:p>
          <a:p>
            <a:pPr lvl="1"/>
            <a:r>
              <a:rPr lang="en-US" dirty="0" smtClean="0"/>
              <a:t>Utility values of the two players at the end of the game have equal absolute value and opposite sign</a:t>
            </a:r>
            <a:endParaRPr lang="en-US" dirty="0"/>
          </a:p>
          <a:p>
            <a:r>
              <a:rPr lang="en-US" dirty="0" smtClean="0"/>
              <a:t>Perfect Information</a:t>
            </a:r>
          </a:p>
          <a:p>
            <a:pPr lvl="1"/>
            <a:r>
              <a:rPr lang="en-US" dirty="0" smtClean="0"/>
              <a:t>Each player can fully observe what actions other agents have taken</a:t>
            </a:r>
            <a:endParaRPr lang="en-US" dirty="0"/>
          </a:p>
        </p:txBody>
      </p:sp>
      <p:sp>
        <p:nvSpPr>
          <p:cNvPr id="4" name="Date Placeholder 3"/>
          <p:cNvSpPr>
            <a:spLocks noGrp="1"/>
          </p:cNvSpPr>
          <p:nvPr>
            <p:ph type="dt" sz="half" idx="10"/>
          </p:nvPr>
        </p:nvSpPr>
        <p:spPr/>
        <p:txBody>
          <a:bodyPr/>
          <a:lstStyle/>
          <a:p>
            <a:fld id="{25DF680D-2C67-4C95-A53E-F5B5FCCE787F}" type="datetime1">
              <a:rPr lang="en-US" smtClean="0"/>
              <a:t>11/20/2018</a:t>
            </a:fld>
            <a:endParaRPr lang="en-US" dirty="0"/>
          </a:p>
        </p:txBody>
      </p:sp>
      <p:sp>
        <p:nvSpPr>
          <p:cNvPr id="5" name="Footer Placeholder 4"/>
          <p:cNvSpPr>
            <a:spLocks noGrp="1"/>
          </p:cNvSpPr>
          <p:nvPr>
            <p:ph type="ftr" sz="quarter" idx="11"/>
          </p:nvPr>
        </p:nvSpPr>
        <p:spPr/>
        <p:txBody>
          <a:bodyPr/>
          <a:lstStyle/>
          <a:p>
            <a:r>
              <a:rPr lang="en-US" smtClean="0"/>
              <a:t>Fei Fang</a:t>
            </a:r>
            <a:endParaRPr lang="en-US" dirty="0"/>
          </a:p>
        </p:txBody>
      </p:sp>
      <p:sp>
        <p:nvSpPr>
          <p:cNvPr id="6" name="Slide Number Placeholder 5"/>
          <p:cNvSpPr>
            <a:spLocks noGrp="1"/>
          </p:cNvSpPr>
          <p:nvPr>
            <p:ph type="sldNum" sz="quarter" idx="12"/>
          </p:nvPr>
        </p:nvSpPr>
        <p:spPr/>
        <p:txBody>
          <a:bodyPr/>
          <a:lstStyle/>
          <a:p>
            <a:fld id="{A3B20E47-2A4C-4221-B6B9-A2AC2F1C1077}" type="slidenum">
              <a:rPr lang="en-US" smtClean="0"/>
              <a:pPr/>
              <a:t>6</a:t>
            </a:fld>
            <a:endParaRPr lang="en-US" dirty="0"/>
          </a:p>
        </p:txBody>
      </p:sp>
    </p:spTree>
    <p:extLst>
      <p:ext uri="{BB962C8B-B14F-4D97-AF65-F5344CB8AC3E}">
        <p14:creationId xmlns:p14="http://schemas.microsoft.com/office/powerpoint/2010/main" val="14285483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Tic-Tac-Toe</a:t>
            </a:r>
            <a:endParaRPr lang="en-US" dirty="0"/>
          </a:p>
        </p:txBody>
      </p:sp>
      <p:sp>
        <p:nvSpPr>
          <p:cNvPr id="3" name="Content Placeholder 2"/>
          <p:cNvSpPr>
            <a:spLocks noGrp="1"/>
          </p:cNvSpPr>
          <p:nvPr>
            <p:ph sz="quarter" idx="1"/>
          </p:nvPr>
        </p:nvSpPr>
        <p:spPr>
          <a:xfrm>
            <a:off x="457199" y="2682730"/>
            <a:ext cx="8504767" cy="3474230"/>
          </a:xfrm>
        </p:spPr>
        <p:txBody>
          <a:bodyPr>
            <a:normAutofit/>
          </a:bodyPr>
          <a:lstStyle/>
          <a:p>
            <a:r>
              <a:rPr lang="en-US" dirty="0" smtClean="0"/>
              <a:t>Two </a:t>
            </a:r>
            <a:r>
              <a:rPr lang="en-US" dirty="0"/>
              <a:t>players, </a:t>
            </a:r>
            <a:r>
              <a:rPr lang="en-US" i="1" dirty="0"/>
              <a:t>X</a:t>
            </a:r>
            <a:r>
              <a:rPr lang="en-US" dirty="0"/>
              <a:t> and </a:t>
            </a:r>
            <a:r>
              <a:rPr lang="en-US" i="1" dirty="0"/>
              <a:t>O</a:t>
            </a:r>
            <a:r>
              <a:rPr lang="en-US" dirty="0"/>
              <a:t>, </a:t>
            </a:r>
            <a:r>
              <a:rPr lang="en-US" dirty="0" smtClean="0"/>
              <a:t>take </a:t>
            </a:r>
            <a:r>
              <a:rPr lang="en-US" dirty="0"/>
              <a:t>turns marking the spaces in a 3×3 </a:t>
            </a:r>
            <a:r>
              <a:rPr lang="en-US" dirty="0" smtClean="0"/>
              <a:t>grid</a:t>
            </a:r>
          </a:p>
          <a:p>
            <a:endParaRPr lang="en-US" dirty="0" smtClean="0"/>
          </a:p>
          <a:p>
            <a:r>
              <a:rPr lang="en-US" dirty="0" smtClean="0"/>
              <a:t>The </a:t>
            </a:r>
            <a:r>
              <a:rPr lang="en-US" dirty="0"/>
              <a:t>player who succeeds in placing three of their marks in a horizontal, vertical, or diagonal row wins the </a:t>
            </a:r>
            <a:r>
              <a:rPr lang="en-US" dirty="0" smtClean="0"/>
              <a:t>game</a:t>
            </a:r>
          </a:p>
        </p:txBody>
      </p:sp>
      <p:sp>
        <p:nvSpPr>
          <p:cNvPr id="4" name="Date Placeholder 3"/>
          <p:cNvSpPr>
            <a:spLocks noGrp="1"/>
          </p:cNvSpPr>
          <p:nvPr>
            <p:ph type="dt" sz="half" idx="10"/>
          </p:nvPr>
        </p:nvSpPr>
        <p:spPr/>
        <p:txBody>
          <a:bodyPr/>
          <a:lstStyle/>
          <a:p>
            <a:fld id="{25DF680D-2C67-4C95-A53E-F5B5FCCE787F}" type="datetime1">
              <a:rPr lang="en-US" smtClean="0"/>
              <a:t>11/20/2018</a:t>
            </a:fld>
            <a:endParaRPr lang="en-US" dirty="0"/>
          </a:p>
        </p:txBody>
      </p:sp>
      <p:sp>
        <p:nvSpPr>
          <p:cNvPr id="5" name="Footer Placeholder 4"/>
          <p:cNvSpPr>
            <a:spLocks noGrp="1"/>
          </p:cNvSpPr>
          <p:nvPr>
            <p:ph type="ftr" sz="quarter" idx="11"/>
          </p:nvPr>
        </p:nvSpPr>
        <p:spPr/>
        <p:txBody>
          <a:bodyPr/>
          <a:lstStyle/>
          <a:p>
            <a:r>
              <a:rPr lang="en-US" smtClean="0"/>
              <a:t>Fei Fang</a:t>
            </a:r>
            <a:endParaRPr lang="en-US" dirty="0"/>
          </a:p>
        </p:txBody>
      </p:sp>
      <p:sp>
        <p:nvSpPr>
          <p:cNvPr id="6" name="Slide Number Placeholder 5"/>
          <p:cNvSpPr>
            <a:spLocks noGrp="1"/>
          </p:cNvSpPr>
          <p:nvPr>
            <p:ph type="sldNum" sz="quarter" idx="12"/>
          </p:nvPr>
        </p:nvSpPr>
        <p:spPr/>
        <p:txBody>
          <a:bodyPr/>
          <a:lstStyle/>
          <a:p>
            <a:fld id="{A3B20E47-2A4C-4221-B6B9-A2AC2F1C1077}" type="slidenum">
              <a:rPr lang="en-US" smtClean="0"/>
              <a:pPr/>
              <a:t>7</a:t>
            </a:fld>
            <a:endParaRPr lang="en-US" dirty="0"/>
          </a:p>
        </p:txBody>
      </p:sp>
      <p:sp>
        <p:nvSpPr>
          <p:cNvPr id="7" name="Rectangle 6"/>
          <p:cNvSpPr/>
          <p:nvPr/>
        </p:nvSpPr>
        <p:spPr>
          <a:xfrm>
            <a:off x="2624992" y="6027023"/>
            <a:ext cx="3894015" cy="369332"/>
          </a:xfrm>
          <a:prstGeom prst="rect">
            <a:avLst/>
          </a:prstGeom>
        </p:spPr>
        <p:txBody>
          <a:bodyPr wrap="none">
            <a:spAutoFit/>
          </a:bodyPr>
          <a:lstStyle/>
          <a:p>
            <a:r>
              <a:rPr lang="en-US" dirty="0"/>
              <a:t>https://en.wikipedia.org/wiki/Tic-tac-toe</a:t>
            </a:r>
          </a:p>
        </p:txBody>
      </p:sp>
      <p:pic>
        <p:nvPicPr>
          <p:cNvPr id="8" name="Picture 7"/>
          <p:cNvPicPr>
            <a:picLocks noChangeAspect="1"/>
          </p:cNvPicPr>
          <p:nvPr/>
        </p:nvPicPr>
        <p:blipFill>
          <a:blip r:embed="rId2"/>
          <a:stretch>
            <a:fillRect/>
          </a:stretch>
        </p:blipFill>
        <p:spPr>
          <a:xfrm>
            <a:off x="567266" y="1330769"/>
            <a:ext cx="8250767" cy="1152571"/>
          </a:xfrm>
          <a:prstGeom prst="rect">
            <a:avLst/>
          </a:prstGeom>
        </p:spPr>
      </p:pic>
    </p:spTree>
    <p:extLst>
      <p:ext uri="{BB962C8B-B14F-4D97-AF65-F5344CB8AC3E}">
        <p14:creationId xmlns:p14="http://schemas.microsoft.com/office/powerpoint/2010/main" val="26227590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Chess</a:t>
            </a:r>
            <a:endParaRPr lang="en-US" dirty="0"/>
          </a:p>
        </p:txBody>
      </p:sp>
      <p:sp>
        <p:nvSpPr>
          <p:cNvPr id="4" name="Date Placeholder 3"/>
          <p:cNvSpPr>
            <a:spLocks noGrp="1"/>
          </p:cNvSpPr>
          <p:nvPr>
            <p:ph type="dt" sz="half" idx="10"/>
          </p:nvPr>
        </p:nvSpPr>
        <p:spPr/>
        <p:txBody>
          <a:bodyPr/>
          <a:lstStyle/>
          <a:p>
            <a:fld id="{25DF680D-2C67-4C95-A53E-F5B5FCCE787F}" type="datetime1">
              <a:rPr lang="en-US" smtClean="0"/>
              <a:t>11/20/2018</a:t>
            </a:fld>
            <a:endParaRPr lang="en-US" dirty="0"/>
          </a:p>
        </p:txBody>
      </p:sp>
      <p:sp>
        <p:nvSpPr>
          <p:cNvPr id="5" name="Footer Placeholder 4"/>
          <p:cNvSpPr>
            <a:spLocks noGrp="1"/>
          </p:cNvSpPr>
          <p:nvPr>
            <p:ph type="ftr" sz="quarter" idx="11"/>
          </p:nvPr>
        </p:nvSpPr>
        <p:spPr/>
        <p:txBody>
          <a:bodyPr/>
          <a:lstStyle/>
          <a:p>
            <a:r>
              <a:rPr lang="en-US" smtClean="0"/>
              <a:t>Fei Fang</a:t>
            </a:r>
            <a:endParaRPr lang="en-US" dirty="0"/>
          </a:p>
        </p:txBody>
      </p:sp>
      <p:sp>
        <p:nvSpPr>
          <p:cNvPr id="6" name="Slide Number Placeholder 5"/>
          <p:cNvSpPr>
            <a:spLocks noGrp="1"/>
          </p:cNvSpPr>
          <p:nvPr>
            <p:ph type="sldNum" sz="quarter" idx="12"/>
          </p:nvPr>
        </p:nvSpPr>
        <p:spPr/>
        <p:txBody>
          <a:bodyPr/>
          <a:lstStyle/>
          <a:p>
            <a:fld id="{A3B20E47-2A4C-4221-B6B9-A2AC2F1C1077}" type="slidenum">
              <a:rPr lang="en-US" smtClean="0"/>
              <a:pPr/>
              <a:t>8</a:t>
            </a:fld>
            <a:endParaRPr lang="en-US" dirty="0"/>
          </a:p>
        </p:txBody>
      </p:sp>
      <p:pic>
        <p:nvPicPr>
          <p:cNvPr id="10242" name="Picture 2" descr="A selection of black and white chess pieces on a chequered surfac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2228568"/>
            <a:ext cx="2381250" cy="220027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3"/>
          <a:stretch>
            <a:fillRect/>
          </a:stretch>
        </p:blipFill>
        <p:spPr>
          <a:xfrm>
            <a:off x="3036425" y="1470051"/>
            <a:ext cx="5714000" cy="4039498"/>
          </a:xfrm>
          <a:prstGeom prst="rect">
            <a:avLst/>
          </a:prstGeom>
        </p:spPr>
      </p:pic>
      <p:sp>
        <p:nvSpPr>
          <p:cNvPr id="8" name="Rectangle 7"/>
          <p:cNvSpPr/>
          <p:nvPr/>
        </p:nvSpPr>
        <p:spPr>
          <a:xfrm>
            <a:off x="2510989" y="5987018"/>
            <a:ext cx="3427541" cy="369332"/>
          </a:xfrm>
          <a:prstGeom prst="rect">
            <a:avLst/>
          </a:prstGeom>
        </p:spPr>
        <p:txBody>
          <a:bodyPr wrap="none">
            <a:spAutoFit/>
          </a:bodyPr>
          <a:lstStyle/>
          <a:p>
            <a:r>
              <a:rPr lang="en-US" dirty="0"/>
              <a:t>https://en.wikipedia.org/wiki/Chess</a:t>
            </a:r>
          </a:p>
        </p:txBody>
      </p:sp>
    </p:spTree>
    <p:extLst>
      <p:ext uri="{BB962C8B-B14F-4D97-AF65-F5344CB8AC3E}">
        <p14:creationId xmlns:p14="http://schemas.microsoft.com/office/powerpoint/2010/main" val="19220863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Chess</a:t>
            </a:r>
          </a:p>
        </p:txBody>
      </p:sp>
      <p:sp>
        <p:nvSpPr>
          <p:cNvPr id="4" name="Date Placeholder 3"/>
          <p:cNvSpPr>
            <a:spLocks noGrp="1"/>
          </p:cNvSpPr>
          <p:nvPr>
            <p:ph type="dt" sz="half" idx="10"/>
          </p:nvPr>
        </p:nvSpPr>
        <p:spPr/>
        <p:txBody>
          <a:bodyPr/>
          <a:lstStyle/>
          <a:p>
            <a:fld id="{25DF680D-2C67-4C95-A53E-F5B5FCCE787F}" type="datetime1">
              <a:rPr lang="en-US" smtClean="0"/>
              <a:t>11/20/2018</a:t>
            </a:fld>
            <a:endParaRPr lang="en-US" dirty="0"/>
          </a:p>
        </p:txBody>
      </p:sp>
      <p:sp>
        <p:nvSpPr>
          <p:cNvPr id="5" name="Footer Placeholder 4"/>
          <p:cNvSpPr>
            <a:spLocks noGrp="1"/>
          </p:cNvSpPr>
          <p:nvPr>
            <p:ph type="ftr" sz="quarter" idx="11"/>
          </p:nvPr>
        </p:nvSpPr>
        <p:spPr/>
        <p:txBody>
          <a:bodyPr/>
          <a:lstStyle/>
          <a:p>
            <a:r>
              <a:rPr lang="en-US" smtClean="0"/>
              <a:t>Fei Fang</a:t>
            </a:r>
            <a:endParaRPr lang="en-US" dirty="0"/>
          </a:p>
        </p:txBody>
      </p:sp>
      <p:sp>
        <p:nvSpPr>
          <p:cNvPr id="6" name="Slide Number Placeholder 5"/>
          <p:cNvSpPr>
            <a:spLocks noGrp="1"/>
          </p:cNvSpPr>
          <p:nvPr>
            <p:ph type="sldNum" sz="quarter" idx="12"/>
          </p:nvPr>
        </p:nvSpPr>
        <p:spPr/>
        <p:txBody>
          <a:bodyPr/>
          <a:lstStyle/>
          <a:p>
            <a:fld id="{A3B20E47-2A4C-4221-B6B9-A2AC2F1C1077}" type="slidenum">
              <a:rPr lang="en-US" smtClean="0"/>
              <a:pPr/>
              <a:t>9</a:t>
            </a:fld>
            <a:endParaRPr lang="en-US" dirty="0"/>
          </a:p>
        </p:txBody>
      </p:sp>
      <p:pic>
        <p:nvPicPr>
          <p:cNvPr id="7" name="Picture 2" descr="http://1.mshcdn.com/wp-content/uploads/2016/02/kasparovdeepblue-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06384" y="1972357"/>
            <a:ext cx="2909716" cy="17360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6" descr="https://upload.wikimedia.org/wikipedia/commons/b/be/Deep_Blu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67751" y="1369670"/>
            <a:ext cx="2544786" cy="3823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p:cNvSpPr txBox="1"/>
          <p:nvPr/>
        </p:nvSpPr>
        <p:spPr>
          <a:xfrm>
            <a:off x="1112159" y="1445222"/>
            <a:ext cx="3642151" cy="369332"/>
          </a:xfrm>
          <a:prstGeom prst="rect">
            <a:avLst/>
          </a:prstGeom>
          <a:noFill/>
        </p:spPr>
        <p:txBody>
          <a:bodyPr wrap="none" rtlCol="0">
            <a:spAutoFit/>
          </a:bodyPr>
          <a:lstStyle/>
          <a:p>
            <a:r>
              <a:rPr lang="en-US" dirty="0" smtClean="0"/>
              <a:t>Garry Kasparov vs Deep Blue (1996)</a:t>
            </a:r>
            <a:endParaRPr lang="en-US" dirty="0"/>
          </a:p>
        </p:txBody>
      </p:sp>
      <p:sp>
        <p:nvSpPr>
          <p:cNvPr id="12" name="Rectangle 11"/>
          <p:cNvSpPr/>
          <p:nvPr/>
        </p:nvSpPr>
        <p:spPr>
          <a:xfrm>
            <a:off x="804440" y="3866258"/>
            <a:ext cx="4572000" cy="923330"/>
          </a:xfrm>
          <a:prstGeom prst="rect">
            <a:avLst/>
          </a:prstGeom>
        </p:spPr>
        <p:txBody>
          <a:bodyPr>
            <a:spAutoFit/>
          </a:bodyPr>
          <a:lstStyle/>
          <a:p>
            <a:r>
              <a:rPr lang="en-US" dirty="0" smtClean="0"/>
              <a:t>Result: Win-loss-draw-draw-draw-loss</a:t>
            </a:r>
            <a:endParaRPr lang="en-US" dirty="0"/>
          </a:p>
          <a:p>
            <a:r>
              <a:rPr lang="en-US" dirty="0"/>
              <a:t>(In even-numbered games, Deep Blue played white)</a:t>
            </a:r>
          </a:p>
        </p:txBody>
      </p:sp>
    </p:spTree>
    <p:extLst>
      <p:ext uri="{BB962C8B-B14F-4D97-AF65-F5344CB8AC3E}">
        <p14:creationId xmlns:p14="http://schemas.microsoft.com/office/powerpoint/2010/main" val="4129280324"/>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RongYangTheme">
  <a:themeElements>
    <a:clrScheme name="Teamcore_Color">
      <a:dk1>
        <a:sysClr val="windowText" lastClr="000000"/>
      </a:dk1>
      <a:lt1>
        <a:sysClr val="window" lastClr="FFFFFF"/>
      </a:lt1>
      <a:dk2>
        <a:srgbClr val="646B86"/>
      </a:dk2>
      <a:lt2>
        <a:srgbClr val="C5D1D7"/>
      </a:lt2>
      <a:accent1>
        <a:srgbClr val="900000"/>
      </a:accent1>
      <a:accent2>
        <a:srgbClr val="F0B81F"/>
      </a:accent2>
      <a:accent3>
        <a:srgbClr val="8CADAE"/>
      </a:accent3>
      <a:accent4>
        <a:srgbClr val="8C7B70"/>
      </a:accent4>
      <a:accent5>
        <a:srgbClr val="8FB08C"/>
      </a:accent5>
      <a:accent6>
        <a:srgbClr val="D19049"/>
      </a:accent6>
      <a:hlink>
        <a:srgbClr val="00A3D6"/>
      </a:hlink>
      <a:folHlink>
        <a:srgbClr val="694F07"/>
      </a:folHlink>
    </a:clrScheme>
    <a:fontScheme name="Origin">
      <a:maj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rigin">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extraClrSchemeLst/>
  <a:extLst>
    <a:ext uri="{05A4C25C-085E-4340-85A3-A5531E510DB2}">
      <thm15:themeFamily xmlns:thm15="http://schemas.microsoft.com/office/thememl/2012/main" name="RongYangTheme" id="{D7630A04-C4F1-4873-A4EC-33A465EB564F}" vid="{97D5BBA1-6F79-4368-8DB0-1EFD1EF8D94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RongYangTheme</Template>
  <TotalTime>16074</TotalTime>
  <Words>2247</Words>
  <Application>Microsoft Office PowerPoint</Application>
  <PresentationFormat>On-screen Show (4:3)</PresentationFormat>
  <Paragraphs>523</Paragraphs>
  <Slides>57</Slides>
  <Notes>3</Notes>
  <HiddenSlides>7</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57</vt:i4>
      </vt:variant>
    </vt:vector>
  </HeadingPairs>
  <TitlesOfParts>
    <vt:vector size="65" baseType="lpstr">
      <vt:lpstr>华文新魏</vt:lpstr>
      <vt:lpstr>Arial</vt:lpstr>
      <vt:lpstr>Calibri</vt:lpstr>
      <vt:lpstr>Cambria Math</vt:lpstr>
      <vt:lpstr>Gill Sans MT</vt:lpstr>
      <vt:lpstr>Wingdings</vt:lpstr>
      <vt:lpstr>Wingdings 3</vt:lpstr>
      <vt:lpstr>RongYangTheme</vt:lpstr>
      <vt:lpstr>Artificial Intelligence: Representation and Problem Solving  Multi-agent Systems (1): Adversarial Search</vt:lpstr>
      <vt:lpstr>Recap</vt:lpstr>
      <vt:lpstr>Outline</vt:lpstr>
      <vt:lpstr>Multi-Agent Systems</vt:lpstr>
      <vt:lpstr>Multi-Agent Systems</vt:lpstr>
      <vt:lpstr>A Special Case</vt:lpstr>
      <vt:lpstr>Tic-Tac-Toe</vt:lpstr>
      <vt:lpstr>Chess</vt:lpstr>
      <vt:lpstr>Chess</vt:lpstr>
      <vt:lpstr>Chess</vt:lpstr>
      <vt:lpstr>Go</vt:lpstr>
      <vt:lpstr>Go</vt:lpstr>
      <vt:lpstr>Solution Concept</vt:lpstr>
      <vt:lpstr>Solution Concept</vt:lpstr>
      <vt:lpstr>Formulation and Representation</vt:lpstr>
      <vt:lpstr>Formulation and Representation</vt:lpstr>
      <vt:lpstr>Formulation and Representation</vt:lpstr>
      <vt:lpstr>Quiz 1</vt:lpstr>
      <vt:lpstr>Quiz 1</vt:lpstr>
      <vt:lpstr>Minimax Algorithm</vt:lpstr>
      <vt:lpstr>Minimax Algorithm</vt:lpstr>
      <vt:lpstr>Minimax Algorithm</vt:lpstr>
      <vt:lpstr>Minimax Algorithm</vt:lpstr>
      <vt:lpstr>Minimax Algorithm</vt:lpstr>
      <vt:lpstr>Minimax Algorithm</vt:lpstr>
      <vt:lpstr>Minimax Algorithm</vt:lpstr>
      <vt:lpstr>Minimax Algorithm</vt:lpstr>
      <vt:lpstr>Minimax Algorithm</vt:lpstr>
      <vt:lpstr>Quiz 2</vt:lpstr>
      <vt:lpstr>Quiz 2</vt:lpstr>
      <vt:lpstr>α-β Pruning</vt:lpstr>
      <vt:lpstr>Quiz 3</vt:lpstr>
      <vt:lpstr>Quiz 3</vt:lpstr>
      <vt:lpstr>α-β Pruning Intuition</vt:lpstr>
      <vt:lpstr>α-β Pruning Intuition</vt:lpstr>
      <vt:lpstr>α-β Pruning</vt:lpstr>
      <vt:lpstr>α-β Pruning</vt:lpstr>
      <vt:lpstr>α-β Pruning</vt:lpstr>
      <vt:lpstr>α-β Pruning</vt:lpstr>
      <vt:lpstr>α-β Pruning</vt:lpstr>
      <vt:lpstr>α-β Pruning</vt:lpstr>
      <vt:lpstr>Iterative Deepening Search</vt:lpstr>
      <vt:lpstr>With Chance Nodes</vt:lpstr>
      <vt:lpstr>Before Deep Blue</vt:lpstr>
      <vt:lpstr>Before Deep Blue</vt:lpstr>
      <vt:lpstr>Before Deep Blue</vt:lpstr>
      <vt:lpstr>Before Deep Blue</vt:lpstr>
      <vt:lpstr>How Deep Blue Works</vt:lpstr>
      <vt:lpstr>How Deep Blue Works</vt:lpstr>
      <vt:lpstr>Connections with RL</vt:lpstr>
      <vt:lpstr>Connections with RL</vt:lpstr>
      <vt:lpstr>Connections with RL</vt:lpstr>
      <vt:lpstr>How AlphaGo Works</vt:lpstr>
      <vt:lpstr>How AlphaGo Works</vt:lpstr>
      <vt:lpstr>How AlphaZero Works</vt:lpstr>
      <vt:lpstr>How AlphaZero Works</vt:lpstr>
      <vt:lpstr>Acknowledgment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Fei Fang</dc:creator>
  <cp:lastModifiedBy>Fei Fang</cp:lastModifiedBy>
  <cp:revision>1772</cp:revision>
  <cp:lastPrinted>2018-11-15T18:13:54Z</cp:lastPrinted>
  <dcterms:created xsi:type="dcterms:W3CDTF">2016-01-28T05:48:30Z</dcterms:created>
  <dcterms:modified xsi:type="dcterms:W3CDTF">2018-11-20T20:56:43Z</dcterms:modified>
</cp:coreProperties>
</file>